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6"/>
  </p:notesMasterIdLst>
  <p:sldIdLst>
    <p:sldId id="256" r:id="rId3"/>
    <p:sldId id="257" r:id="rId4"/>
    <p:sldId id="262" r:id="rId5"/>
    <p:sldId id="260" r:id="rId6"/>
    <p:sldId id="261" r:id="rId7"/>
    <p:sldId id="305" r:id="rId8"/>
    <p:sldId id="290" r:id="rId9"/>
    <p:sldId id="291" r:id="rId10"/>
    <p:sldId id="306" r:id="rId11"/>
    <p:sldId id="303" r:id="rId12"/>
    <p:sldId id="272" r:id="rId13"/>
    <p:sldId id="294" r:id="rId14"/>
    <p:sldId id="295" r:id="rId15"/>
    <p:sldId id="307" r:id="rId16"/>
    <p:sldId id="308" r:id="rId17"/>
    <p:sldId id="298" r:id="rId18"/>
    <p:sldId id="302" r:id="rId19"/>
    <p:sldId id="287" r:id="rId20"/>
    <p:sldId id="288" r:id="rId21"/>
    <p:sldId id="299" r:id="rId22"/>
    <p:sldId id="300" r:id="rId23"/>
    <p:sldId id="301" r:id="rId24"/>
    <p:sldId id="274" r:id="rId25"/>
    <p:sldId id="275" r:id="rId26"/>
    <p:sldId id="276" r:id="rId27"/>
    <p:sldId id="277" r:id="rId28"/>
    <p:sldId id="278" r:id="rId29"/>
    <p:sldId id="279" r:id="rId30"/>
    <p:sldId id="280" r:id="rId31"/>
    <p:sldId id="281" r:id="rId32"/>
    <p:sldId id="282" r:id="rId33"/>
    <p:sldId id="283" r:id="rId34"/>
    <p:sldId id="285" r:id="rId35"/>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64" autoAdjust="0"/>
  </p:normalViewPr>
  <p:slideViewPr>
    <p:cSldViewPr>
      <p:cViewPr varScale="1">
        <p:scale>
          <a:sx n="81" d="100"/>
          <a:sy n="81" d="100"/>
        </p:scale>
        <p:origin x="96" y="45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908530D8-BD5A-4D10-B6D1-9ACD44092280}" type="datetimeFigureOut">
              <a:rPr lang="en-GB" smtClean="0"/>
              <a:t>22/02/2021</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59B952B-A3F0-47AE-9266-1B2C37866E38}" type="slidenum">
              <a:rPr lang="en-GB" smtClean="0"/>
              <a:t>‹#›</a:t>
            </a:fld>
            <a:endParaRPr lang="en-GB"/>
          </a:p>
        </p:txBody>
      </p:sp>
    </p:spTree>
    <p:extLst>
      <p:ext uri="{BB962C8B-B14F-4D97-AF65-F5344CB8AC3E}">
        <p14:creationId xmlns:p14="http://schemas.microsoft.com/office/powerpoint/2010/main" val="1796922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2</a:t>
            </a:fld>
            <a:endParaRPr lang="en-GB"/>
          </a:p>
        </p:txBody>
      </p:sp>
    </p:spTree>
    <p:extLst>
      <p:ext uri="{BB962C8B-B14F-4D97-AF65-F5344CB8AC3E}">
        <p14:creationId xmlns:p14="http://schemas.microsoft.com/office/powerpoint/2010/main" val="3343570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15</a:t>
            </a:fld>
            <a:endParaRPr lang="en-GB"/>
          </a:p>
        </p:txBody>
      </p:sp>
    </p:spTree>
    <p:extLst>
      <p:ext uri="{BB962C8B-B14F-4D97-AF65-F5344CB8AC3E}">
        <p14:creationId xmlns:p14="http://schemas.microsoft.com/office/powerpoint/2010/main" val="184490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16</a:t>
            </a:fld>
            <a:endParaRPr lang="en-GB"/>
          </a:p>
        </p:txBody>
      </p:sp>
    </p:spTree>
    <p:extLst>
      <p:ext uri="{BB962C8B-B14F-4D97-AF65-F5344CB8AC3E}">
        <p14:creationId xmlns:p14="http://schemas.microsoft.com/office/powerpoint/2010/main" val="2719511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17</a:t>
            </a:fld>
            <a:endParaRPr lang="en-GB"/>
          </a:p>
        </p:txBody>
      </p:sp>
    </p:spTree>
    <p:extLst>
      <p:ext uri="{BB962C8B-B14F-4D97-AF65-F5344CB8AC3E}">
        <p14:creationId xmlns:p14="http://schemas.microsoft.com/office/powerpoint/2010/main" val="3245756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read</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635C-7F69-4D7F-892C-2F357E1A8A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2814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Statutory</a:t>
            </a:r>
            <a:r>
              <a:rPr lang="en-US" baseline="0" dirty="0" smtClean="0"/>
              <a:t> sex education is this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2A635C-7F69-4D7F-892C-2F357E1A8AA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4040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the guidance actually says about Sex education in Primary Schools</a:t>
            </a:r>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20</a:t>
            </a:fld>
            <a:endParaRPr lang="en-GB"/>
          </a:p>
        </p:txBody>
      </p:sp>
    </p:spTree>
    <p:extLst>
      <p:ext uri="{BB962C8B-B14F-4D97-AF65-F5344CB8AC3E}">
        <p14:creationId xmlns:p14="http://schemas.microsoft.com/office/powerpoint/2010/main" val="4191319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3</a:t>
            </a:fld>
            <a:endParaRPr lang="en-GB"/>
          </a:p>
        </p:txBody>
      </p:sp>
    </p:spTree>
    <p:extLst>
      <p:ext uri="{BB962C8B-B14F-4D97-AF65-F5344CB8AC3E}">
        <p14:creationId xmlns:p14="http://schemas.microsoft.com/office/powerpoint/2010/main" val="52051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4</a:t>
            </a:fld>
            <a:endParaRPr lang="en-GB"/>
          </a:p>
        </p:txBody>
      </p:sp>
    </p:spTree>
    <p:extLst>
      <p:ext uri="{BB962C8B-B14F-4D97-AF65-F5344CB8AC3E}">
        <p14:creationId xmlns:p14="http://schemas.microsoft.com/office/powerpoint/2010/main" val="454864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5</a:t>
            </a:fld>
            <a:endParaRPr lang="en-GB"/>
          </a:p>
        </p:txBody>
      </p:sp>
    </p:spTree>
    <p:extLst>
      <p:ext uri="{BB962C8B-B14F-4D97-AF65-F5344CB8AC3E}">
        <p14:creationId xmlns:p14="http://schemas.microsoft.com/office/powerpoint/2010/main" val="2338316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7</a:t>
            </a:fld>
            <a:endParaRPr lang="en-GB"/>
          </a:p>
        </p:txBody>
      </p:sp>
    </p:spTree>
    <p:extLst>
      <p:ext uri="{BB962C8B-B14F-4D97-AF65-F5344CB8AC3E}">
        <p14:creationId xmlns:p14="http://schemas.microsoft.com/office/powerpoint/2010/main" val="1330980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8</a:t>
            </a:fld>
            <a:endParaRPr lang="en-GB"/>
          </a:p>
        </p:txBody>
      </p:sp>
    </p:spTree>
    <p:extLst>
      <p:ext uri="{BB962C8B-B14F-4D97-AF65-F5344CB8AC3E}">
        <p14:creationId xmlns:p14="http://schemas.microsoft.com/office/powerpoint/2010/main" val="2570850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9</a:t>
            </a:fld>
            <a:endParaRPr lang="en-GB"/>
          </a:p>
        </p:txBody>
      </p:sp>
    </p:spTree>
    <p:extLst>
      <p:ext uri="{BB962C8B-B14F-4D97-AF65-F5344CB8AC3E}">
        <p14:creationId xmlns:p14="http://schemas.microsoft.com/office/powerpoint/2010/main" val="282352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10</a:t>
            </a:fld>
            <a:endParaRPr lang="en-GB"/>
          </a:p>
        </p:txBody>
      </p:sp>
    </p:spTree>
    <p:extLst>
      <p:ext uri="{BB962C8B-B14F-4D97-AF65-F5344CB8AC3E}">
        <p14:creationId xmlns:p14="http://schemas.microsoft.com/office/powerpoint/2010/main" val="2245644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59B952B-A3F0-47AE-9266-1B2C37866E38}" type="slidenum">
              <a:rPr lang="en-GB" smtClean="0"/>
              <a:t>14</a:t>
            </a:fld>
            <a:endParaRPr lang="en-GB"/>
          </a:p>
        </p:txBody>
      </p:sp>
    </p:spTree>
    <p:extLst>
      <p:ext uri="{BB962C8B-B14F-4D97-AF65-F5344CB8AC3E}">
        <p14:creationId xmlns:p14="http://schemas.microsoft.com/office/powerpoint/2010/main" val="19656130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pPr defTabSz="1219170"/>
            <a:endParaRPr lang="en-GB" sz="2400">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pPr defTabSz="1219170"/>
            <a:fld id="{1D8BD707-D9CF-40AE-B4C6-C98DA3205C09}" type="datetimeFigureOut">
              <a:rPr lang="en-US" sz="2400" smtClean="0">
                <a:solidFill>
                  <a:prstClr val="black">
                    <a:tint val="75000"/>
                  </a:prstClr>
                </a:solidFill>
              </a:rPr>
              <a:pPr defTabSz="1219170"/>
              <a:t>2/22/2021</a:t>
            </a:fld>
            <a:endParaRPr lang="en-US" sz="240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pPr defTabSz="1219170"/>
            <a:fld id="{B6F15528-21DE-4FAA-801E-634DDDAF4B2B}" type="slidenum">
              <a:rPr lang="en-GB" sz="2400" smtClean="0">
                <a:solidFill>
                  <a:prstClr val="black">
                    <a:tint val="75000"/>
                  </a:prstClr>
                </a:solidFill>
              </a:rPr>
              <a:pPr defTabSz="1219170"/>
              <a:t>‹#›</a:t>
            </a:fld>
            <a:endParaRPr lang="en-GB" sz="2400">
              <a:solidFill>
                <a:prstClr val="black">
                  <a:tint val="75000"/>
                </a:prstClr>
              </a:solidFill>
            </a:endParaRPr>
          </a:p>
        </p:txBody>
      </p:sp>
    </p:spTree>
    <p:extLst>
      <p:ext uri="{BB962C8B-B14F-4D97-AF65-F5344CB8AC3E}">
        <p14:creationId xmlns:p14="http://schemas.microsoft.com/office/powerpoint/2010/main" val="42702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4166870" cy="6858000"/>
          </a:xfrm>
          <a:custGeom>
            <a:avLst/>
            <a:gdLst/>
            <a:ahLst/>
            <a:cxnLst/>
            <a:rect l="l" t="t" r="r" b="b"/>
            <a:pathLst>
              <a:path w="4166870" h="6858000">
                <a:moveTo>
                  <a:pt x="4166616" y="0"/>
                </a:moveTo>
                <a:lnTo>
                  <a:pt x="0" y="0"/>
                </a:lnTo>
                <a:lnTo>
                  <a:pt x="0" y="6858000"/>
                </a:lnTo>
                <a:lnTo>
                  <a:pt x="4166616" y="6858000"/>
                </a:lnTo>
                <a:lnTo>
                  <a:pt x="4166616" y="0"/>
                </a:lnTo>
                <a:close/>
              </a:path>
            </a:pathLst>
          </a:custGeom>
          <a:solidFill>
            <a:srgbClr val="EC7C3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24720" y="458553"/>
            <a:ext cx="10542557" cy="92333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1"/>
            <a:ext cx="853440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1219170"/>
            <a:endParaRPr lang="en-GB" sz="240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1219170"/>
            <a:fld id="{1D8BD707-D9CF-40AE-B4C6-C98DA3205C09}" type="datetimeFigureOut">
              <a:rPr lang="en-US" sz="2400" smtClean="0">
                <a:solidFill>
                  <a:prstClr val="black">
                    <a:tint val="75000"/>
                  </a:prstClr>
                </a:solidFill>
              </a:rPr>
              <a:pPr defTabSz="1219170"/>
              <a:t>2/22/2021</a:t>
            </a:fld>
            <a:endParaRPr lang="en-US" sz="240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1219170"/>
            <a:fld id="{B6F15528-21DE-4FAA-801E-634DDDAF4B2B}" type="slidenum">
              <a:rPr lang="en-GB" sz="2400" smtClean="0">
                <a:solidFill>
                  <a:prstClr val="black">
                    <a:tint val="75000"/>
                  </a:prstClr>
                </a:solidFill>
              </a:rPr>
              <a:pPr defTabSz="1219170"/>
              <a:t>‹#›</a:t>
            </a:fld>
            <a:endParaRPr lang="en-GB" sz="2400">
              <a:solidFill>
                <a:prstClr val="black">
                  <a:tint val="75000"/>
                </a:prstClr>
              </a:solidFill>
            </a:endParaRPr>
          </a:p>
        </p:txBody>
      </p:sp>
    </p:spTree>
    <p:extLst>
      <p:ext uri="{BB962C8B-B14F-4D97-AF65-F5344CB8AC3E}">
        <p14:creationId xmlns:p14="http://schemas.microsoft.com/office/powerpoint/2010/main" val="313618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35132" y="1362049"/>
            <a:ext cx="6121737" cy="1231106"/>
          </a:xfrm>
        </p:spPr>
        <p:txBody>
          <a:bodyPr lIns="0" tIns="0" rIns="0" bIns="0"/>
          <a:lstStyle>
            <a:lvl1pPr>
              <a:defRPr sz="8000" b="1" i="0">
                <a:solidFill>
                  <a:schemeClr val="bg1"/>
                </a:solidFill>
                <a:latin typeface="Carlito"/>
                <a:cs typeface="Carlito"/>
              </a:defRPr>
            </a:lvl1pPr>
          </a:lstStyle>
          <a:p>
            <a:endParaRPr/>
          </a:p>
        </p:txBody>
      </p:sp>
      <p:sp>
        <p:nvSpPr>
          <p:cNvPr id="3" name="Holder 3"/>
          <p:cNvSpPr>
            <a:spLocks noGrp="1"/>
          </p:cNvSpPr>
          <p:nvPr>
            <p:ph type="body" idx="1"/>
          </p:nvPr>
        </p:nvSpPr>
        <p:spPr>
          <a:xfrm>
            <a:off x="909624" y="1618826"/>
            <a:ext cx="10372749" cy="574453"/>
          </a:xfrm>
        </p:spPr>
        <p:txBody>
          <a:bodyPr lIns="0" tIns="0" rIns="0" bIns="0"/>
          <a:lstStyle>
            <a:lvl1pPr>
              <a:defRPr sz="3733" b="1" i="0">
                <a:solidFill>
                  <a:schemeClr val="bg1"/>
                </a:solidFill>
                <a:latin typeface="Carlito"/>
                <a:cs typeface="Carlit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pPr defTabSz="1219170"/>
            <a:endParaRPr lang="en-GB" sz="2400">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pPr defTabSz="1219170"/>
            <a:fld id="{1D8BD707-D9CF-40AE-B4C6-C98DA3205C09}" type="datetimeFigureOut">
              <a:rPr lang="en-US" sz="2400" smtClean="0">
                <a:solidFill>
                  <a:prstClr val="black">
                    <a:tint val="75000"/>
                  </a:prstClr>
                </a:solidFill>
              </a:rPr>
              <a:pPr defTabSz="1219170"/>
              <a:t>2/22/2021</a:t>
            </a:fld>
            <a:endParaRPr lang="en-US" sz="240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pPr defTabSz="1219170"/>
            <a:fld id="{B6F15528-21DE-4FAA-801E-634DDDAF4B2B}" type="slidenum">
              <a:rPr lang="en-GB" sz="2400" smtClean="0">
                <a:solidFill>
                  <a:prstClr val="black">
                    <a:tint val="75000"/>
                  </a:prstClr>
                </a:solidFill>
              </a:rPr>
              <a:pPr defTabSz="1219170"/>
              <a:t>‹#›</a:t>
            </a:fld>
            <a:endParaRPr lang="en-GB" sz="2400">
              <a:solidFill>
                <a:prstClr val="black">
                  <a:tint val="75000"/>
                </a:prstClr>
              </a:solidFill>
            </a:endParaRPr>
          </a:p>
        </p:txBody>
      </p:sp>
    </p:spTree>
    <p:extLst>
      <p:ext uri="{BB962C8B-B14F-4D97-AF65-F5344CB8AC3E}">
        <p14:creationId xmlns:p14="http://schemas.microsoft.com/office/powerpoint/2010/main" val="48636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35132" y="1362049"/>
            <a:ext cx="6121737" cy="1231106"/>
          </a:xfrm>
        </p:spPr>
        <p:txBody>
          <a:bodyPr lIns="0" tIns="0" rIns="0" bIns="0"/>
          <a:lstStyle>
            <a:lvl1pPr>
              <a:defRPr sz="8000" b="1" i="0">
                <a:solidFill>
                  <a:schemeClr val="bg1"/>
                </a:solidFill>
                <a:latin typeface="Carlito"/>
                <a:cs typeface="Carlito"/>
              </a:defRPr>
            </a:lvl1pPr>
          </a:lstStyle>
          <a:p>
            <a:endParaRPr/>
          </a:p>
        </p:txBody>
      </p:sp>
      <p:sp>
        <p:nvSpPr>
          <p:cNvPr id="3" name="Holder 3"/>
          <p:cNvSpPr>
            <a:spLocks noGrp="1"/>
          </p:cNvSpPr>
          <p:nvPr>
            <p:ph sz="half" idx="2"/>
          </p:nvPr>
        </p:nvSpPr>
        <p:spPr>
          <a:xfrm>
            <a:off x="609600" y="1577340"/>
            <a:ext cx="5303520"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pPr defTabSz="1219170"/>
            <a:endParaRPr lang="en-GB" sz="2400">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pPr defTabSz="1219170"/>
            <a:fld id="{1D8BD707-D9CF-40AE-B4C6-C98DA3205C09}" type="datetimeFigureOut">
              <a:rPr lang="en-US" sz="2400" smtClean="0">
                <a:solidFill>
                  <a:prstClr val="black">
                    <a:tint val="75000"/>
                  </a:prstClr>
                </a:solidFill>
              </a:rPr>
              <a:pPr defTabSz="1219170"/>
              <a:t>2/22/2021</a:t>
            </a:fld>
            <a:endParaRPr lang="en-US" sz="240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pPr defTabSz="1219170"/>
            <a:fld id="{B6F15528-21DE-4FAA-801E-634DDDAF4B2B}" type="slidenum">
              <a:rPr lang="en-GB" sz="2400" smtClean="0">
                <a:solidFill>
                  <a:prstClr val="black">
                    <a:tint val="75000"/>
                  </a:prstClr>
                </a:solidFill>
              </a:rPr>
              <a:pPr defTabSz="1219170"/>
              <a:t>‹#›</a:t>
            </a:fld>
            <a:endParaRPr lang="en-GB" sz="2400">
              <a:solidFill>
                <a:prstClr val="black">
                  <a:tint val="75000"/>
                </a:prstClr>
              </a:solidFill>
            </a:endParaRPr>
          </a:p>
        </p:txBody>
      </p:sp>
    </p:spTree>
    <p:extLst>
      <p:ext uri="{BB962C8B-B14F-4D97-AF65-F5344CB8AC3E}">
        <p14:creationId xmlns:p14="http://schemas.microsoft.com/office/powerpoint/2010/main" val="2795551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35132" y="1362049"/>
            <a:ext cx="6121737" cy="1231106"/>
          </a:xfrm>
        </p:spPr>
        <p:txBody>
          <a:bodyPr lIns="0" tIns="0" rIns="0" bIns="0"/>
          <a:lstStyle>
            <a:lvl1pPr>
              <a:defRPr sz="8000" b="1" i="0">
                <a:solidFill>
                  <a:schemeClr val="bg1"/>
                </a:solidFill>
                <a:latin typeface="Carlito"/>
                <a:cs typeface="Carli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pPr defTabSz="1219170"/>
            <a:endParaRPr lang="en-GB" sz="2400">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pPr defTabSz="1219170"/>
            <a:fld id="{1D8BD707-D9CF-40AE-B4C6-C98DA3205C09}" type="datetimeFigureOut">
              <a:rPr lang="en-US" sz="2400" smtClean="0">
                <a:solidFill>
                  <a:prstClr val="black">
                    <a:tint val="75000"/>
                  </a:prstClr>
                </a:solidFill>
              </a:rPr>
              <a:pPr defTabSz="1219170"/>
              <a:t>2/22/2021</a:t>
            </a:fld>
            <a:endParaRPr lang="en-US" sz="240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pPr defTabSz="1219170"/>
            <a:fld id="{B6F15528-21DE-4FAA-801E-634DDDAF4B2B}" type="slidenum">
              <a:rPr lang="en-GB" sz="2400" smtClean="0">
                <a:solidFill>
                  <a:prstClr val="black">
                    <a:tint val="75000"/>
                  </a:prstClr>
                </a:solidFill>
              </a:rPr>
              <a:pPr defTabSz="1219170"/>
              <a:t>‹#›</a:t>
            </a:fld>
            <a:endParaRPr lang="en-GB" sz="2400">
              <a:solidFill>
                <a:prstClr val="black">
                  <a:tint val="75000"/>
                </a:prstClr>
              </a:solidFill>
            </a:endParaRPr>
          </a:p>
        </p:txBody>
      </p:sp>
    </p:spTree>
    <p:extLst>
      <p:ext uri="{BB962C8B-B14F-4D97-AF65-F5344CB8AC3E}">
        <p14:creationId xmlns:p14="http://schemas.microsoft.com/office/powerpoint/2010/main" val="2360967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65759" y="1460957"/>
            <a:ext cx="2879725" cy="1903095"/>
          </a:xfrm>
          <a:prstGeom prst="rect">
            <a:avLst/>
          </a:prstGeom>
        </p:spPr>
        <p:txBody>
          <a:bodyPr wrap="square" lIns="0" tIns="0" rIns="0" bIns="0">
            <a:spAutoFit/>
          </a:bodyPr>
          <a:lstStyle>
            <a:lvl1pPr>
              <a:defRPr sz="4400" b="0" i="0">
                <a:solidFill>
                  <a:schemeClr val="bg1"/>
                </a:solidFill>
                <a:latin typeface="Arial"/>
                <a:cs typeface="Arial"/>
              </a:defRPr>
            </a:lvl1pPr>
          </a:lstStyle>
          <a:p>
            <a:endParaRPr/>
          </a:p>
        </p:txBody>
      </p:sp>
      <p:sp>
        <p:nvSpPr>
          <p:cNvPr id="3" name="Holder 3"/>
          <p:cNvSpPr>
            <a:spLocks noGrp="1"/>
          </p:cNvSpPr>
          <p:nvPr>
            <p:ph type="body" idx="1"/>
          </p:nvPr>
        </p:nvSpPr>
        <p:spPr>
          <a:xfrm>
            <a:off x="831850" y="1819275"/>
            <a:ext cx="10534650" cy="449326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2/22/2021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9144000" h="5143500">
                <a:moveTo>
                  <a:pt x="9144000" y="0"/>
                </a:moveTo>
                <a:lnTo>
                  <a:pt x="0" y="0"/>
                </a:lnTo>
                <a:lnTo>
                  <a:pt x="0" y="5143500"/>
                </a:lnTo>
                <a:lnTo>
                  <a:pt x="9144000" y="5143500"/>
                </a:lnTo>
                <a:lnTo>
                  <a:pt x="9144000" y="0"/>
                </a:lnTo>
                <a:close/>
              </a:path>
            </a:pathLst>
          </a:custGeom>
          <a:solidFill>
            <a:srgbClr val="006FC0"/>
          </a:solid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3035132" y="1362049"/>
            <a:ext cx="6121737" cy="923330"/>
          </a:xfrm>
          <a:prstGeom prst="rect">
            <a:avLst/>
          </a:prstGeom>
        </p:spPr>
        <p:txBody>
          <a:bodyPr wrap="square" lIns="0" tIns="0" rIns="0" bIns="0">
            <a:spAutoFit/>
          </a:bodyPr>
          <a:lstStyle>
            <a:lvl1pPr>
              <a:defRPr sz="6000" b="1" i="0">
                <a:solidFill>
                  <a:schemeClr val="bg1"/>
                </a:solidFill>
                <a:latin typeface="Carlito"/>
                <a:cs typeface="Carlito"/>
              </a:defRPr>
            </a:lvl1pPr>
          </a:lstStyle>
          <a:p>
            <a:endParaRPr/>
          </a:p>
        </p:txBody>
      </p:sp>
      <p:sp>
        <p:nvSpPr>
          <p:cNvPr id="3" name="Holder 3"/>
          <p:cNvSpPr>
            <a:spLocks noGrp="1"/>
          </p:cNvSpPr>
          <p:nvPr>
            <p:ph type="body" idx="1"/>
          </p:nvPr>
        </p:nvSpPr>
        <p:spPr>
          <a:xfrm>
            <a:off x="909624" y="1618826"/>
            <a:ext cx="10372749" cy="430887"/>
          </a:xfrm>
          <a:prstGeom prst="rect">
            <a:avLst/>
          </a:prstGeom>
        </p:spPr>
        <p:txBody>
          <a:bodyPr wrap="square" lIns="0" tIns="0" rIns="0" bIns="0">
            <a:spAutoFit/>
          </a:bodyPr>
          <a:lstStyle>
            <a:lvl1pPr>
              <a:defRPr sz="2800" b="1" i="0">
                <a:solidFill>
                  <a:schemeClr val="bg1"/>
                </a:solidFill>
                <a:latin typeface="Carlito"/>
                <a:cs typeface="Carlito"/>
              </a:defRPr>
            </a:lvl1pPr>
          </a:lstStyle>
          <a:p>
            <a:endParaRPr/>
          </a:p>
        </p:txBody>
      </p:sp>
      <p:sp>
        <p:nvSpPr>
          <p:cNvPr id="4" name="Holder 4"/>
          <p:cNvSpPr>
            <a:spLocks noGrp="1"/>
          </p:cNvSpPr>
          <p:nvPr>
            <p:ph type="ftr" sz="quarter" idx="5"/>
          </p:nvPr>
        </p:nvSpPr>
        <p:spPr>
          <a:xfrm>
            <a:off x="4145280" y="6377940"/>
            <a:ext cx="3901440" cy="369332"/>
          </a:xfrm>
          <a:prstGeom prst="rect">
            <a:avLst/>
          </a:prstGeom>
        </p:spPr>
        <p:txBody>
          <a:bodyPr wrap="square" lIns="0" tIns="0" rIns="0" bIns="0">
            <a:spAutoFit/>
          </a:bodyPr>
          <a:lstStyle>
            <a:lvl1pPr algn="ctr">
              <a:defRPr>
                <a:solidFill>
                  <a:schemeClr val="tx1">
                    <a:tint val="75000"/>
                  </a:schemeClr>
                </a:solidFill>
              </a:defRPr>
            </a:lvl1pPr>
          </a:lstStyle>
          <a:p>
            <a:pPr defTabSz="1219170"/>
            <a:endParaRPr lang="en-GB" sz="2400">
              <a:solidFill>
                <a:prstClr val="black">
                  <a:tint val="75000"/>
                </a:prstClr>
              </a:solidFill>
            </a:endParaRPr>
          </a:p>
        </p:txBody>
      </p:sp>
      <p:sp>
        <p:nvSpPr>
          <p:cNvPr id="5" name="Holder 5"/>
          <p:cNvSpPr>
            <a:spLocks noGrp="1"/>
          </p:cNvSpPr>
          <p:nvPr>
            <p:ph type="dt" sz="half" idx="6"/>
          </p:nvPr>
        </p:nvSpPr>
        <p:spPr>
          <a:xfrm>
            <a:off x="609600" y="6377940"/>
            <a:ext cx="2804160" cy="369332"/>
          </a:xfrm>
          <a:prstGeom prst="rect">
            <a:avLst/>
          </a:prstGeom>
        </p:spPr>
        <p:txBody>
          <a:bodyPr wrap="square" lIns="0" tIns="0" rIns="0" bIns="0">
            <a:spAutoFit/>
          </a:bodyPr>
          <a:lstStyle>
            <a:lvl1pPr algn="l">
              <a:defRPr>
                <a:solidFill>
                  <a:schemeClr val="tx1">
                    <a:tint val="75000"/>
                  </a:schemeClr>
                </a:solidFill>
              </a:defRPr>
            </a:lvl1pPr>
          </a:lstStyle>
          <a:p>
            <a:pPr defTabSz="1219170"/>
            <a:fld id="{1D8BD707-D9CF-40AE-B4C6-C98DA3205C09}" type="datetimeFigureOut">
              <a:rPr lang="en-US" sz="2400" smtClean="0">
                <a:solidFill>
                  <a:prstClr val="black">
                    <a:tint val="75000"/>
                  </a:prstClr>
                </a:solidFill>
              </a:rPr>
              <a:pPr defTabSz="1219170"/>
              <a:t>2/22/2021</a:t>
            </a:fld>
            <a:endParaRPr lang="en-US" sz="2400">
              <a:solidFill>
                <a:prstClr val="black">
                  <a:tint val="75000"/>
                </a:prstClr>
              </a:solidFill>
            </a:endParaRPr>
          </a:p>
        </p:txBody>
      </p:sp>
      <p:sp>
        <p:nvSpPr>
          <p:cNvPr id="6" name="Holder 6"/>
          <p:cNvSpPr>
            <a:spLocks noGrp="1"/>
          </p:cNvSpPr>
          <p:nvPr>
            <p:ph type="sldNum" sz="quarter" idx="7"/>
          </p:nvPr>
        </p:nvSpPr>
        <p:spPr>
          <a:xfrm>
            <a:off x="8778240" y="6377940"/>
            <a:ext cx="2804160" cy="369332"/>
          </a:xfrm>
          <a:prstGeom prst="rect">
            <a:avLst/>
          </a:prstGeom>
        </p:spPr>
        <p:txBody>
          <a:bodyPr wrap="square" lIns="0" tIns="0" rIns="0" bIns="0">
            <a:spAutoFit/>
          </a:bodyPr>
          <a:lstStyle>
            <a:lvl1pPr algn="r">
              <a:defRPr>
                <a:solidFill>
                  <a:schemeClr val="tx1">
                    <a:tint val="75000"/>
                  </a:schemeClr>
                </a:solidFill>
              </a:defRPr>
            </a:lvl1pPr>
          </a:lstStyle>
          <a:p>
            <a:pPr defTabSz="1219170"/>
            <a:fld id="{B6F15528-21DE-4FAA-801E-634DDDAF4B2B}" type="slidenum">
              <a:rPr lang="en-GB" sz="2400" smtClean="0">
                <a:solidFill>
                  <a:prstClr val="black">
                    <a:tint val="75000"/>
                  </a:prstClr>
                </a:solidFill>
              </a:rPr>
              <a:pPr defTabSz="1219170"/>
              <a:t>‹#›</a:t>
            </a:fld>
            <a:endParaRPr lang="en-GB" sz="2400">
              <a:solidFill>
                <a:prstClr val="black">
                  <a:tint val="75000"/>
                </a:prstClr>
              </a:solidFill>
            </a:endParaRPr>
          </a:p>
        </p:txBody>
      </p:sp>
    </p:spTree>
    <p:extLst>
      <p:ext uri="{BB962C8B-B14F-4D97-AF65-F5344CB8AC3E}">
        <p14:creationId xmlns:p14="http://schemas.microsoft.com/office/powerpoint/2010/main" val="102895005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gov.uk/government/publications/relationships-sex-and-health-education-guides-for-schools" TargetMode="External"/><Relationship Id="rId2" Type="http://schemas.openxmlformats.org/officeDocument/2006/relationships/image" Target="../media/image23.png"/><Relationship Id="rId1" Type="http://schemas.openxmlformats.org/officeDocument/2006/relationships/slideLayout" Target="../slideLayouts/slideLayout5.xml"/><Relationship Id="rId4" Type="http://schemas.openxmlformats.org/officeDocument/2006/relationships/hyperlink" Target="https://www.eventbrite.co.uk/e/rse-at-home-with-parents-primary-essex-only-tickets-125349199831"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73276" y="1567637"/>
            <a:ext cx="5989524" cy="2989023"/>
          </a:xfrm>
          <a:prstGeom prst="rect">
            <a:avLst/>
          </a:prstGeom>
        </p:spPr>
        <p:txBody>
          <a:bodyPr vert="horz" wrap="square" lIns="0" tIns="88900" rIns="0" bIns="0" rtlCol="0">
            <a:spAutoFit/>
          </a:bodyPr>
          <a:lstStyle/>
          <a:p>
            <a:pPr marL="12700" marR="5080">
              <a:lnSpc>
                <a:spcPct val="90000"/>
              </a:lnSpc>
              <a:spcBef>
                <a:spcPts val="700"/>
              </a:spcBef>
            </a:pPr>
            <a:r>
              <a:rPr sz="5100" dirty="0">
                <a:solidFill>
                  <a:srgbClr val="000000"/>
                </a:solidFill>
                <a:latin typeface="+mn-lt"/>
              </a:rPr>
              <a:t>Parent Consultation  on Relationships  and </a:t>
            </a:r>
            <a:r>
              <a:rPr lang="en-US" sz="5100" dirty="0" smtClean="0">
                <a:solidFill>
                  <a:srgbClr val="000000"/>
                </a:solidFill>
                <a:latin typeface="+mn-lt"/>
              </a:rPr>
              <a:t>Health</a:t>
            </a:r>
            <a:r>
              <a:rPr sz="5100" dirty="0" smtClean="0">
                <a:solidFill>
                  <a:srgbClr val="000000"/>
                </a:solidFill>
                <a:latin typeface="+mn-lt"/>
              </a:rPr>
              <a:t> </a:t>
            </a:r>
            <a:r>
              <a:rPr sz="5100" dirty="0">
                <a:solidFill>
                  <a:srgbClr val="000000"/>
                </a:solidFill>
                <a:latin typeface="+mn-lt"/>
              </a:rPr>
              <a:t>Education</a:t>
            </a:r>
            <a:endParaRPr sz="5100" dirty="0">
              <a:latin typeface="+mn-lt"/>
            </a:endParaRPr>
          </a:p>
          <a:p>
            <a:pPr marL="12700" marR="1085215">
              <a:lnSpc>
                <a:spcPct val="90000"/>
              </a:lnSpc>
              <a:spcBef>
                <a:spcPts val="915"/>
              </a:spcBef>
            </a:pPr>
            <a:r>
              <a:rPr sz="2400" dirty="0">
                <a:solidFill>
                  <a:srgbClr val="000000"/>
                </a:solidFill>
                <a:latin typeface="+mn-lt"/>
                <a:cs typeface="Carlito"/>
              </a:rPr>
              <a:t>Relationships and </a:t>
            </a:r>
            <a:r>
              <a:rPr lang="en-US" sz="2400" dirty="0" smtClean="0">
                <a:solidFill>
                  <a:srgbClr val="000000"/>
                </a:solidFill>
                <a:latin typeface="+mn-lt"/>
                <a:cs typeface="Carlito"/>
              </a:rPr>
              <a:t>Health</a:t>
            </a:r>
            <a:r>
              <a:rPr sz="2400" dirty="0" smtClean="0">
                <a:solidFill>
                  <a:srgbClr val="000000"/>
                </a:solidFill>
                <a:latin typeface="+mn-lt"/>
                <a:cs typeface="Carlito"/>
              </a:rPr>
              <a:t> </a:t>
            </a:r>
            <a:r>
              <a:rPr sz="2400" dirty="0">
                <a:solidFill>
                  <a:srgbClr val="000000"/>
                </a:solidFill>
                <a:latin typeface="+mn-lt"/>
                <a:cs typeface="Carlito"/>
              </a:rPr>
              <a:t>Education  as Part of the </a:t>
            </a:r>
            <a:r>
              <a:rPr lang="en-US" sz="2400" dirty="0" smtClean="0">
                <a:solidFill>
                  <a:srgbClr val="000000"/>
                </a:solidFill>
                <a:latin typeface="+mn-lt"/>
                <a:cs typeface="Carlito"/>
              </a:rPr>
              <a:t>PSHE</a:t>
            </a:r>
            <a:r>
              <a:rPr sz="2400" dirty="0" smtClean="0">
                <a:solidFill>
                  <a:srgbClr val="000000"/>
                </a:solidFill>
                <a:latin typeface="+mn-lt"/>
                <a:cs typeface="Carlito"/>
              </a:rPr>
              <a:t>  </a:t>
            </a:r>
            <a:r>
              <a:rPr sz="2400" dirty="0">
                <a:solidFill>
                  <a:srgbClr val="000000"/>
                </a:solidFill>
                <a:latin typeface="+mn-lt"/>
                <a:cs typeface="Carlito"/>
              </a:rPr>
              <a:t>Curriculum.</a:t>
            </a:r>
            <a:endParaRPr sz="2400" dirty="0">
              <a:latin typeface="+mn-lt"/>
              <a:cs typeface="Carlito"/>
            </a:endParaRPr>
          </a:p>
        </p:txBody>
      </p:sp>
      <p:grpSp>
        <p:nvGrpSpPr>
          <p:cNvPr id="3" name="object 3"/>
          <p:cNvGrpSpPr/>
          <p:nvPr/>
        </p:nvGrpSpPr>
        <p:grpSpPr>
          <a:xfrm>
            <a:off x="5510784" y="850391"/>
            <a:ext cx="6184900" cy="5157470"/>
            <a:chOff x="5510784" y="850391"/>
            <a:chExt cx="6184900" cy="5157470"/>
          </a:xfrm>
        </p:grpSpPr>
        <p:sp>
          <p:nvSpPr>
            <p:cNvPr id="4" name="object 4"/>
            <p:cNvSpPr/>
            <p:nvPr/>
          </p:nvSpPr>
          <p:spPr>
            <a:xfrm>
              <a:off x="5510784" y="850391"/>
              <a:ext cx="6184900" cy="5157470"/>
            </a:xfrm>
            <a:custGeom>
              <a:avLst/>
              <a:gdLst/>
              <a:ahLst/>
              <a:cxnLst/>
              <a:rect l="l" t="t" r="r" b="b"/>
              <a:pathLst>
                <a:path w="6184900" h="5157470">
                  <a:moveTo>
                    <a:pt x="2497455" y="0"/>
                  </a:moveTo>
                  <a:lnTo>
                    <a:pt x="1573148" y="0"/>
                  </a:lnTo>
                  <a:lnTo>
                    <a:pt x="1529665" y="5788"/>
                  </a:lnTo>
                  <a:lnTo>
                    <a:pt x="1490075" y="22399"/>
                  </a:lnTo>
                  <a:lnTo>
                    <a:pt x="1456080" y="48702"/>
                  </a:lnTo>
                  <a:lnTo>
                    <a:pt x="1429385" y="83566"/>
                  </a:lnTo>
                  <a:lnTo>
                    <a:pt x="968248" y="881634"/>
                  </a:lnTo>
                  <a:lnTo>
                    <a:pt x="951388" y="921079"/>
                  </a:lnTo>
                  <a:lnTo>
                    <a:pt x="945769" y="963168"/>
                  </a:lnTo>
                  <a:lnTo>
                    <a:pt x="951388" y="1005256"/>
                  </a:lnTo>
                  <a:lnTo>
                    <a:pt x="968248" y="1044702"/>
                  </a:lnTo>
                  <a:lnTo>
                    <a:pt x="1429385" y="1842770"/>
                  </a:lnTo>
                  <a:lnTo>
                    <a:pt x="1456070" y="1877663"/>
                  </a:lnTo>
                  <a:lnTo>
                    <a:pt x="1490090" y="1903984"/>
                  </a:lnTo>
                  <a:lnTo>
                    <a:pt x="1491234" y="1904492"/>
                  </a:lnTo>
                  <a:lnTo>
                    <a:pt x="1049146" y="2669413"/>
                  </a:lnTo>
                  <a:lnTo>
                    <a:pt x="1025769" y="2715271"/>
                  </a:lnTo>
                  <a:lnTo>
                    <a:pt x="1009070" y="2763460"/>
                  </a:lnTo>
                  <a:lnTo>
                    <a:pt x="999051" y="2813203"/>
                  </a:lnTo>
                  <a:lnTo>
                    <a:pt x="995711" y="2863723"/>
                  </a:lnTo>
                  <a:lnTo>
                    <a:pt x="999051" y="2914242"/>
                  </a:lnTo>
                  <a:lnTo>
                    <a:pt x="1009070" y="2963985"/>
                  </a:lnTo>
                  <a:lnTo>
                    <a:pt x="1025769" y="3012174"/>
                  </a:lnTo>
                  <a:lnTo>
                    <a:pt x="1049146" y="3058033"/>
                  </a:lnTo>
                  <a:lnTo>
                    <a:pt x="2147316" y="4958194"/>
                  </a:lnTo>
                  <a:lnTo>
                    <a:pt x="2173122" y="4997467"/>
                  </a:lnTo>
                  <a:lnTo>
                    <a:pt x="2202809" y="5032997"/>
                  </a:lnTo>
                  <a:lnTo>
                    <a:pt x="2236023" y="5064549"/>
                  </a:lnTo>
                  <a:lnTo>
                    <a:pt x="2272410" y="5091888"/>
                  </a:lnTo>
                  <a:lnTo>
                    <a:pt x="2311617" y="5114782"/>
                  </a:lnTo>
                  <a:lnTo>
                    <a:pt x="2353291" y="5132996"/>
                  </a:lnTo>
                  <a:lnTo>
                    <a:pt x="2397078" y="5146295"/>
                  </a:lnTo>
                  <a:lnTo>
                    <a:pt x="2442626" y="5154446"/>
                  </a:lnTo>
                  <a:lnTo>
                    <a:pt x="2489581" y="5157216"/>
                  </a:lnTo>
                  <a:lnTo>
                    <a:pt x="4690491" y="5157216"/>
                  </a:lnTo>
                  <a:lnTo>
                    <a:pt x="4741864" y="5153717"/>
                  </a:lnTo>
                  <a:lnTo>
                    <a:pt x="4792063" y="5143444"/>
                  </a:lnTo>
                  <a:lnTo>
                    <a:pt x="4840362" y="5126729"/>
                  </a:lnTo>
                  <a:lnTo>
                    <a:pt x="4886039" y="5103906"/>
                  </a:lnTo>
                  <a:lnTo>
                    <a:pt x="4928370" y="5075307"/>
                  </a:lnTo>
                  <a:lnTo>
                    <a:pt x="4966632" y="5041267"/>
                  </a:lnTo>
                  <a:lnTo>
                    <a:pt x="5000102" y="5002118"/>
                  </a:lnTo>
                  <a:lnTo>
                    <a:pt x="5028057" y="4958194"/>
                  </a:lnTo>
                  <a:lnTo>
                    <a:pt x="6130924" y="3058033"/>
                  </a:lnTo>
                  <a:lnTo>
                    <a:pt x="6154302" y="3012174"/>
                  </a:lnTo>
                  <a:lnTo>
                    <a:pt x="6171001" y="2963985"/>
                  </a:lnTo>
                  <a:lnTo>
                    <a:pt x="6181020" y="2914242"/>
                  </a:lnTo>
                  <a:lnTo>
                    <a:pt x="6184360" y="2863723"/>
                  </a:lnTo>
                  <a:lnTo>
                    <a:pt x="6181020" y="2813203"/>
                  </a:lnTo>
                  <a:lnTo>
                    <a:pt x="6171001" y="2763460"/>
                  </a:lnTo>
                  <a:lnTo>
                    <a:pt x="6154302" y="2715271"/>
                  </a:lnTo>
                  <a:lnTo>
                    <a:pt x="6130924" y="2669413"/>
                  </a:lnTo>
                  <a:lnTo>
                    <a:pt x="5694230" y="1917065"/>
                  </a:lnTo>
                  <a:lnTo>
                    <a:pt x="1569212" y="1917065"/>
                  </a:lnTo>
                  <a:lnTo>
                    <a:pt x="1558049" y="1916687"/>
                  </a:lnTo>
                  <a:lnTo>
                    <a:pt x="1547066" y="1915572"/>
                  </a:lnTo>
                  <a:lnTo>
                    <a:pt x="1536297" y="1913743"/>
                  </a:lnTo>
                  <a:lnTo>
                    <a:pt x="1525777" y="1911223"/>
                  </a:lnTo>
                  <a:lnTo>
                    <a:pt x="1499996" y="1900428"/>
                  </a:lnTo>
                  <a:lnTo>
                    <a:pt x="1558163" y="1799844"/>
                  </a:lnTo>
                  <a:lnTo>
                    <a:pt x="1551939" y="1797177"/>
                  </a:lnTo>
                  <a:lnTo>
                    <a:pt x="1509095" y="1759332"/>
                  </a:lnTo>
                  <a:lnTo>
                    <a:pt x="1089279" y="1035558"/>
                  </a:lnTo>
                  <a:lnTo>
                    <a:pt x="1069371" y="963168"/>
                  </a:lnTo>
                  <a:lnTo>
                    <a:pt x="1074348" y="925830"/>
                  </a:lnTo>
                  <a:lnTo>
                    <a:pt x="1498218" y="183387"/>
                  </a:lnTo>
                  <a:lnTo>
                    <a:pt x="1521854" y="152477"/>
                  </a:lnTo>
                  <a:lnTo>
                    <a:pt x="1587033" y="114468"/>
                  </a:lnTo>
                  <a:lnTo>
                    <a:pt x="1625599" y="109347"/>
                  </a:lnTo>
                  <a:lnTo>
                    <a:pt x="2654158" y="109347"/>
                  </a:lnTo>
                  <a:lnTo>
                    <a:pt x="2639187" y="83566"/>
                  </a:lnTo>
                  <a:lnTo>
                    <a:pt x="2613398" y="48702"/>
                  </a:lnTo>
                  <a:lnTo>
                    <a:pt x="2579560" y="22399"/>
                  </a:lnTo>
                  <a:lnTo>
                    <a:pt x="2540103" y="5788"/>
                  </a:lnTo>
                  <a:lnTo>
                    <a:pt x="2497455" y="0"/>
                  </a:lnTo>
                  <a:close/>
                </a:path>
                <a:path w="6184900" h="5157470">
                  <a:moveTo>
                    <a:pt x="898270" y="3126613"/>
                  </a:moveTo>
                  <a:lnTo>
                    <a:pt x="363092" y="3126613"/>
                  </a:lnTo>
                  <a:lnTo>
                    <a:pt x="337968" y="3129956"/>
                  </a:lnTo>
                  <a:lnTo>
                    <a:pt x="295388" y="3154741"/>
                  </a:lnTo>
                  <a:lnTo>
                    <a:pt x="12953" y="3636899"/>
                  </a:lnTo>
                  <a:lnTo>
                    <a:pt x="0" y="3684079"/>
                  </a:lnTo>
                  <a:lnTo>
                    <a:pt x="3238" y="3708443"/>
                  </a:lnTo>
                  <a:lnTo>
                    <a:pt x="279907" y="4193286"/>
                  </a:lnTo>
                  <a:lnTo>
                    <a:pt x="315071" y="4228719"/>
                  </a:lnTo>
                  <a:lnTo>
                    <a:pt x="363092" y="4241673"/>
                  </a:lnTo>
                  <a:lnTo>
                    <a:pt x="898270" y="4241673"/>
                  </a:lnTo>
                  <a:lnTo>
                    <a:pt x="945721" y="4228719"/>
                  </a:lnTo>
                  <a:lnTo>
                    <a:pt x="980313" y="4193286"/>
                  </a:lnTo>
                  <a:lnTo>
                    <a:pt x="1248410" y="3731260"/>
                  </a:lnTo>
                  <a:lnTo>
                    <a:pt x="1261364" y="3684079"/>
                  </a:lnTo>
                  <a:lnTo>
                    <a:pt x="1258125" y="3659715"/>
                  </a:lnTo>
                  <a:lnTo>
                    <a:pt x="980313" y="3174873"/>
                  </a:lnTo>
                  <a:lnTo>
                    <a:pt x="945721" y="3139551"/>
                  </a:lnTo>
                  <a:lnTo>
                    <a:pt x="898270" y="3126613"/>
                  </a:lnTo>
                  <a:close/>
                </a:path>
                <a:path w="6184900" h="5157470">
                  <a:moveTo>
                    <a:pt x="4690491" y="570230"/>
                  </a:moveTo>
                  <a:lnTo>
                    <a:pt x="2923286" y="570230"/>
                  </a:lnTo>
                  <a:lnTo>
                    <a:pt x="3098545" y="872236"/>
                  </a:lnTo>
                  <a:lnTo>
                    <a:pt x="3115333" y="911736"/>
                  </a:lnTo>
                  <a:lnTo>
                    <a:pt x="3120929" y="953833"/>
                  </a:lnTo>
                  <a:lnTo>
                    <a:pt x="3115333" y="995930"/>
                  </a:lnTo>
                  <a:lnTo>
                    <a:pt x="3098545" y="1035431"/>
                  </a:lnTo>
                  <a:lnTo>
                    <a:pt x="2635376" y="1833372"/>
                  </a:lnTo>
                  <a:lnTo>
                    <a:pt x="2609514" y="1868308"/>
                  </a:lnTo>
                  <a:lnTo>
                    <a:pt x="2575639" y="1894649"/>
                  </a:lnTo>
                  <a:lnTo>
                    <a:pt x="2536168" y="1911274"/>
                  </a:lnTo>
                  <a:lnTo>
                    <a:pt x="2493517" y="1917065"/>
                  </a:lnTo>
                  <a:lnTo>
                    <a:pt x="5694230" y="1917065"/>
                  </a:lnTo>
                  <a:lnTo>
                    <a:pt x="5028057" y="769366"/>
                  </a:lnTo>
                  <a:lnTo>
                    <a:pt x="5000102" y="725403"/>
                  </a:lnTo>
                  <a:lnTo>
                    <a:pt x="4966632" y="686226"/>
                  </a:lnTo>
                  <a:lnTo>
                    <a:pt x="4928370" y="652166"/>
                  </a:lnTo>
                  <a:lnTo>
                    <a:pt x="4886039" y="623554"/>
                  </a:lnTo>
                  <a:lnTo>
                    <a:pt x="4840362" y="600722"/>
                  </a:lnTo>
                  <a:lnTo>
                    <a:pt x="4792063" y="584003"/>
                  </a:lnTo>
                  <a:lnTo>
                    <a:pt x="4741864" y="573728"/>
                  </a:lnTo>
                  <a:lnTo>
                    <a:pt x="4690491" y="570230"/>
                  </a:lnTo>
                  <a:close/>
                </a:path>
                <a:path w="6184900" h="5157470">
                  <a:moveTo>
                    <a:pt x="2796793" y="570230"/>
                  </a:moveTo>
                  <a:lnTo>
                    <a:pt x="2489581" y="570230"/>
                  </a:lnTo>
                  <a:lnTo>
                    <a:pt x="2442626" y="572999"/>
                  </a:lnTo>
                  <a:lnTo>
                    <a:pt x="2397078" y="581151"/>
                  </a:lnTo>
                  <a:lnTo>
                    <a:pt x="2353291" y="594454"/>
                  </a:lnTo>
                  <a:lnTo>
                    <a:pt x="2311617" y="612673"/>
                  </a:lnTo>
                  <a:lnTo>
                    <a:pt x="2272410" y="635576"/>
                  </a:lnTo>
                  <a:lnTo>
                    <a:pt x="2236023" y="662930"/>
                  </a:lnTo>
                  <a:lnTo>
                    <a:pt x="2202809" y="694502"/>
                  </a:lnTo>
                  <a:lnTo>
                    <a:pt x="2173122" y="730058"/>
                  </a:lnTo>
                  <a:lnTo>
                    <a:pt x="2147316" y="769366"/>
                  </a:lnTo>
                  <a:lnTo>
                    <a:pt x="1572767" y="1763395"/>
                  </a:lnTo>
                  <a:lnTo>
                    <a:pt x="1556639" y="1791462"/>
                  </a:lnTo>
                  <a:lnTo>
                    <a:pt x="1583055" y="1802638"/>
                  </a:lnTo>
                  <a:lnTo>
                    <a:pt x="1592480" y="1804824"/>
                  </a:lnTo>
                  <a:lnTo>
                    <a:pt x="1602073" y="1806416"/>
                  </a:lnTo>
                  <a:lnTo>
                    <a:pt x="1611808" y="1807388"/>
                  </a:lnTo>
                  <a:lnTo>
                    <a:pt x="1621663" y="1807718"/>
                  </a:lnTo>
                  <a:lnTo>
                    <a:pt x="2441193" y="1807718"/>
                  </a:lnTo>
                  <a:lnTo>
                    <a:pt x="2478982" y="1802596"/>
                  </a:lnTo>
                  <a:lnTo>
                    <a:pt x="2543938" y="1764587"/>
                  </a:lnTo>
                  <a:lnTo>
                    <a:pt x="2566796" y="1733677"/>
                  </a:lnTo>
                  <a:lnTo>
                    <a:pt x="2977388" y="1026160"/>
                  </a:lnTo>
                  <a:lnTo>
                    <a:pt x="2997295" y="953833"/>
                  </a:lnTo>
                  <a:lnTo>
                    <a:pt x="2992318" y="916503"/>
                  </a:lnTo>
                  <a:lnTo>
                    <a:pt x="2977388" y="881507"/>
                  </a:lnTo>
                  <a:lnTo>
                    <a:pt x="2796793" y="570230"/>
                  </a:lnTo>
                  <a:close/>
                </a:path>
                <a:path w="6184900" h="5157470">
                  <a:moveTo>
                    <a:pt x="2654158" y="109347"/>
                  </a:moveTo>
                  <a:lnTo>
                    <a:pt x="2445004" y="109347"/>
                  </a:lnTo>
                  <a:lnTo>
                    <a:pt x="2482865" y="114468"/>
                  </a:lnTo>
                  <a:lnTo>
                    <a:pt x="2517870" y="129174"/>
                  </a:lnTo>
                  <a:lnTo>
                    <a:pt x="2547873" y="152477"/>
                  </a:lnTo>
                  <a:lnTo>
                    <a:pt x="2570734" y="183387"/>
                  </a:lnTo>
                  <a:lnTo>
                    <a:pt x="2789300" y="559943"/>
                  </a:lnTo>
                  <a:lnTo>
                    <a:pt x="2915792" y="559943"/>
                  </a:lnTo>
                  <a:lnTo>
                    <a:pt x="2654158" y="109347"/>
                  </a:lnTo>
                  <a:close/>
                </a:path>
              </a:pathLst>
            </a:custGeom>
            <a:solidFill>
              <a:srgbClr val="7E7E7E">
                <a:alpha val="14901"/>
              </a:srgbClr>
            </a:solidFill>
          </p:spPr>
          <p:txBody>
            <a:bodyPr wrap="square" lIns="0" tIns="0" rIns="0" bIns="0" rtlCol="0"/>
            <a:lstStyle/>
            <a:p>
              <a:endParaRPr/>
            </a:p>
          </p:txBody>
        </p:sp>
        <p:sp>
          <p:nvSpPr>
            <p:cNvPr id="5" name="object 5"/>
            <p:cNvSpPr/>
            <p:nvPr/>
          </p:nvSpPr>
          <p:spPr>
            <a:xfrm>
              <a:off x="7531608" y="2209800"/>
              <a:ext cx="3218688" cy="3057144"/>
            </a:xfrm>
            <a:prstGeom prst="rect">
              <a:avLst/>
            </a:prstGeom>
            <a:blipFill>
              <a:blip r:embed="rId2" cstate="print"/>
              <a:stretch>
                <a:fillRect/>
              </a:stretch>
            </a:blipFill>
          </p:spPr>
          <p:txBody>
            <a:bodyPr wrap="square" lIns="0" tIns="0" rIns="0" bIns="0" rtlCol="0"/>
            <a:lstStyle/>
            <a:p>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381000" y="228600"/>
            <a:ext cx="3390900" cy="781050"/>
          </a:xfrm>
          <a:prstGeom prst="rect">
            <a:avLst/>
          </a:prstGeom>
        </p:spPr>
      </p:pic>
      <p:pic>
        <p:nvPicPr>
          <p:cNvPr id="3" name="Picture 2"/>
          <p:cNvPicPr>
            <a:picLocks noChangeAspect="1"/>
          </p:cNvPicPr>
          <p:nvPr/>
        </p:nvPicPr>
        <p:blipFill>
          <a:blip r:embed="rId4"/>
          <a:stretch>
            <a:fillRect/>
          </a:stretch>
        </p:blipFill>
        <p:spPr>
          <a:xfrm>
            <a:off x="4358700" y="76200"/>
            <a:ext cx="7662554" cy="6629400"/>
          </a:xfrm>
          <a:prstGeom prst="rect">
            <a:avLst/>
          </a:prstGeom>
        </p:spPr>
      </p:pic>
      <p:sp>
        <p:nvSpPr>
          <p:cNvPr id="8" name="object 3"/>
          <p:cNvSpPr txBox="1"/>
          <p:nvPr/>
        </p:nvSpPr>
        <p:spPr>
          <a:xfrm>
            <a:off x="304800" y="1219200"/>
            <a:ext cx="2735580" cy="2517099"/>
          </a:xfrm>
          <a:prstGeom prst="rect">
            <a:avLst/>
          </a:prstGeom>
        </p:spPr>
        <p:txBody>
          <a:bodyPr vert="horz" wrap="square" lIns="0" tIns="78740" rIns="0" bIns="0" rtlCol="0">
            <a:spAutoFit/>
          </a:bodyPr>
          <a:lstStyle/>
          <a:p>
            <a:pPr marL="12700" marR="5080">
              <a:lnSpc>
                <a:spcPct val="90000"/>
              </a:lnSpc>
              <a:spcBef>
                <a:spcPts val="620"/>
              </a:spcBef>
            </a:pPr>
            <a:r>
              <a:rPr lang="en-US" sz="4400" dirty="0">
                <a:solidFill>
                  <a:srgbClr val="FFFFFF"/>
                </a:solidFill>
                <a:latin typeface="Arial"/>
                <a:cs typeface="Arial"/>
              </a:rPr>
              <a:t>U</a:t>
            </a:r>
            <a:r>
              <a:rPr lang="en-US" sz="4400" dirty="0" smtClean="0">
                <a:solidFill>
                  <a:srgbClr val="FFFFFF"/>
                </a:solidFill>
                <a:latin typeface="Arial"/>
                <a:cs typeface="Arial"/>
              </a:rPr>
              <a:t>KS2 example lesson summary </a:t>
            </a:r>
            <a:endParaRPr sz="4400" dirty="0">
              <a:latin typeface="Arial"/>
              <a:cs typeface="Arial"/>
            </a:endParaRPr>
          </a:p>
        </p:txBody>
      </p:sp>
    </p:spTree>
    <p:extLst>
      <p:ext uri="{BB962C8B-B14F-4D97-AF65-F5344CB8AC3E}">
        <p14:creationId xmlns:p14="http://schemas.microsoft.com/office/powerpoint/2010/main" val="1676334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pic>
        <p:nvPicPr>
          <p:cNvPr id="5" name="Picture 4"/>
          <p:cNvPicPr>
            <a:picLocks noChangeAspect="1"/>
          </p:cNvPicPr>
          <p:nvPr/>
        </p:nvPicPr>
        <p:blipFill>
          <a:blip r:embed="rId2"/>
          <a:stretch>
            <a:fillRect/>
          </a:stretch>
        </p:blipFill>
        <p:spPr>
          <a:xfrm>
            <a:off x="533399" y="381000"/>
            <a:ext cx="10945091" cy="4419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pic>
        <p:nvPicPr>
          <p:cNvPr id="2" name="Picture 1"/>
          <p:cNvPicPr>
            <a:picLocks noChangeAspect="1"/>
          </p:cNvPicPr>
          <p:nvPr/>
        </p:nvPicPr>
        <p:blipFill>
          <a:blip r:embed="rId2"/>
          <a:stretch>
            <a:fillRect/>
          </a:stretch>
        </p:blipFill>
        <p:spPr>
          <a:xfrm>
            <a:off x="457200" y="381000"/>
            <a:ext cx="9745424" cy="5867400"/>
          </a:xfrm>
          <a:prstGeom prst="rect">
            <a:avLst/>
          </a:prstGeom>
        </p:spPr>
      </p:pic>
    </p:spTree>
    <p:extLst>
      <p:ext uri="{BB962C8B-B14F-4D97-AF65-F5344CB8AC3E}">
        <p14:creationId xmlns:p14="http://schemas.microsoft.com/office/powerpoint/2010/main" val="2394060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57200" y="304800"/>
            <a:ext cx="10330129" cy="6248400"/>
          </a:xfrm>
          <a:prstGeom prst="rect">
            <a:avLst/>
          </a:prstGeom>
        </p:spPr>
      </p:pic>
    </p:spTree>
    <p:extLst>
      <p:ext uri="{BB962C8B-B14F-4D97-AF65-F5344CB8AC3E}">
        <p14:creationId xmlns:p14="http://schemas.microsoft.com/office/powerpoint/2010/main" val="420035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4191000" y="228600"/>
            <a:ext cx="9144000" cy="688907"/>
          </a:xfrm>
          <a:prstGeom prst="rect">
            <a:avLst/>
          </a:prstGeom>
        </p:spPr>
        <p:txBody>
          <a:bodyPr vert="horz" wrap="square" lIns="0" tIns="78740" rIns="0" bIns="0" rtlCol="0">
            <a:spAutoFit/>
          </a:bodyPr>
          <a:lstStyle/>
          <a:p>
            <a:pPr marL="12700" marR="5080">
              <a:lnSpc>
                <a:spcPct val="90000"/>
              </a:lnSpc>
              <a:spcBef>
                <a:spcPts val="620"/>
              </a:spcBef>
            </a:pPr>
            <a:r>
              <a:rPr lang="en-US" sz="4400" dirty="0" smtClean="0">
                <a:latin typeface="Arial"/>
                <a:cs typeface="Arial"/>
              </a:rPr>
              <a:t>KS1 example lesson summaries </a:t>
            </a:r>
            <a:endParaRPr sz="4400" dirty="0">
              <a:latin typeface="Arial"/>
              <a:cs typeface="Arial"/>
            </a:endParaRPr>
          </a:p>
        </p:txBody>
      </p:sp>
      <p:pic>
        <p:nvPicPr>
          <p:cNvPr id="6" name="Picture 5"/>
          <p:cNvPicPr/>
          <p:nvPr/>
        </p:nvPicPr>
        <p:blipFill>
          <a:blip r:embed="rId3"/>
          <a:stretch>
            <a:fillRect/>
          </a:stretch>
        </p:blipFill>
        <p:spPr>
          <a:xfrm>
            <a:off x="321212" y="228600"/>
            <a:ext cx="3438525" cy="809625"/>
          </a:xfrm>
          <a:prstGeom prst="rect">
            <a:avLst/>
          </a:prstGeom>
        </p:spPr>
      </p:pic>
      <p:pic>
        <p:nvPicPr>
          <p:cNvPr id="3" name="Picture 2"/>
          <p:cNvPicPr>
            <a:picLocks noChangeAspect="1"/>
          </p:cNvPicPr>
          <p:nvPr/>
        </p:nvPicPr>
        <p:blipFill>
          <a:blip r:embed="rId4"/>
          <a:stretch>
            <a:fillRect/>
          </a:stretch>
        </p:blipFill>
        <p:spPr>
          <a:xfrm>
            <a:off x="228600" y="1351803"/>
            <a:ext cx="5513890" cy="4933950"/>
          </a:xfrm>
          <a:prstGeom prst="rect">
            <a:avLst/>
          </a:prstGeom>
        </p:spPr>
      </p:pic>
      <p:pic>
        <p:nvPicPr>
          <p:cNvPr id="7" name="Picture 6"/>
          <p:cNvPicPr>
            <a:picLocks noChangeAspect="1"/>
          </p:cNvPicPr>
          <p:nvPr/>
        </p:nvPicPr>
        <p:blipFill>
          <a:blip r:embed="rId5"/>
          <a:stretch>
            <a:fillRect/>
          </a:stretch>
        </p:blipFill>
        <p:spPr>
          <a:xfrm>
            <a:off x="6019800" y="1351803"/>
            <a:ext cx="5886450" cy="4933950"/>
          </a:xfrm>
          <a:prstGeom prst="rect">
            <a:avLst/>
          </a:prstGeom>
        </p:spPr>
      </p:pic>
    </p:spTree>
    <p:extLst>
      <p:ext uri="{BB962C8B-B14F-4D97-AF65-F5344CB8AC3E}">
        <p14:creationId xmlns:p14="http://schemas.microsoft.com/office/powerpoint/2010/main" val="3738876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4572000" y="228600"/>
            <a:ext cx="8610600" cy="605807"/>
          </a:xfrm>
          <a:prstGeom prst="rect">
            <a:avLst/>
          </a:prstGeom>
        </p:spPr>
        <p:txBody>
          <a:bodyPr vert="horz" wrap="square" lIns="0" tIns="78740" rIns="0" bIns="0" rtlCol="0">
            <a:spAutoFit/>
          </a:bodyPr>
          <a:lstStyle/>
          <a:p>
            <a:pPr marL="12700" marR="5080">
              <a:lnSpc>
                <a:spcPct val="90000"/>
              </a:lnSpc>
              <a:spcBef>
                <a:spcPts val="620"/>
              </a:spcBef>
            </a:pPr>
            <a:r>
              <a:rPr lang="en-US" sz="3800" dirty="0" smtClean="0">
                <a:latin typeface="Arial"/>
                <a:cs typeface="Arial"/>
              </a:rPr>
              <a:t>Year 4 example lesson summary </a:t>
            </a:r>
            <a:endParaRPr sz="3800" dirty="0">
              <a:latin typeface="Arial"/>
              <a:cs typeface="Arial"/>
            </a:endParaRPr>
          </a:p>
        </p:txBody>
      </p:sp>
      <p:pic>
        <p:nvPicPr>
          <p:cNvPr id="6" name="Picture 5"/>
          <p:cNvPicPr/>
          <p:nvPr/>
        </p:nvPicPr>
        <p:blipFill>
          <a:blip r:embed="rId3"/>
          <a:stretch>
            <a:fillRect/>
          </a:stretch>
        </p:blipFill>
        <p:spPr>
          <a:xfrm>
            <a:off x="321212" y="228600"/>
            <a:ext cx="3438525" cy="809625"/>
          </a:xfrm>
          <a:prstGeom prst="rect">
            <a:avLst/>
          </a:prstGeom>
        </p:spPr>
      </p:pic>
      <p:pic>
        <p:nvPicPr>
          <p:cNvPr id="4" name="Picture 3"/>
          <p:cNvPicPr>
            <a:picLocks noChangeAspect="1"/>
          </p:cNvPicPr>
          <p:nvPr/>
        </p:nvPicPr>
        <p:blipFill>
          <a:blip r:embed="rId4"/>
          <a:stretch>
            <a:fillRect/>
          </a:stretch>
        </p:blipFill>
        <p:spPr>
          <a:xfrm>
            <a:off x="152401" y="1295400"/>
            <a:ext cx="5864500" cy="4495800"/>
          </a:xfrm>
          <a:prstGeom prst="rect">
            <a:avLst/>
          </a:prstGeom>
        </p:spPr>
      </p:pic>
      <p:pic>
        <p:nvPicPr>
          <p:cNvPr id="5" name="Picture 4"/>
          <p:cNvPicPr>
            <a:picLocks noChangeAspect="1"/>
          </p:cNvPicPr>
          <p:nvPr/>
        </p:nvPicPr>
        <p:blipFill>
          <a:blip r:embed="rId5"/>
          <a:stretch>
            <a:fillRect/>
          </a:stretch>
        </p:blipFill>
        <p:spPr>
          <a:xfrm>
            <a:off x="6116609" y="1295400"/>
            <a:ext cx="5931384" cy="2514600"/>
          </a:xfrm>
          <a:prstGeom prst="rect">
            <a:avLst/>
          </a:prstGeom>
        </p:spPr>
      </p:pic>
      <p:sp>
        <p:nvSpPr>
          <p:cNvPr id="8" name="object 3"/>
          <p:cNvSpPr txBox="1"/>
          <p:nvPr/>
        </p:nvSpPr>
        <p:spPr>
          <a:xfrm>
            <a:off x="6324600" y="4038600"/>
            <a:ext cx="6075391" cy="1452962"/>
          </a:xfrm>
          <a:prstGeom prst="rect">
            <a:avLst/>
          </a:prstGeom>
        </p:spPr>
        <p:txBody>
          <a:bodyPr vert="horz" wrap="square" lIns="0" tIns="41910" rIns="0" bIns="0" rtlCol="0">
            <a:spAutoFit/>
          </a:bodyPr>
          <a:lstStyle/>
          <a:p>
            <a:pPr marL="241300" marR="320675" indent="-228600">
              <a:lnSpc>
                <a:spcPts val="2160"/>
              </a:lnSpc>
              <a:spcBef>
                <a:spcPts val="1045"/>
              </a:spcBef>
              <a:buFont typeface="Arial"/>
              <a:buChar char="•"/>
              <a:tabLst>
                <a:tab pos="241300" algn="l"/>
              </a:tabLst>
            </a:pPr>
            <a:r>
              <a:rPr lang="en-US" sz="2000" spc="-10" dirty="0" smtClean="0">
                <a:cs typeface="Carlito"/>
              </a:rPr>
              <a:t>As recommended by the PSHE association, puberty lessons start in year 4. It is important for children to understand the changes that their body will go through in puberty, in advance so that they are not scared or worried when they do happen.</a:t>
            </a:r>
            <a:endParaRPr sz="2000" dirty="0">
              <a:cs typeface="Carlito"/>
            </a:endParaRPr>
          </a:p>
        </p:txBody>
      </p:sp>
    </p:spTree>
    <p:extLst>
      <p:ext uri="{BB962C8B-B14F-4D97-AF65-F5344CB8AC3E}">
        <p14:creationId xmlns:p14="http://schemas.microsoft.com/office/powerpoint/2010/main" val="27346461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343400" y="316523"/>
            <a:ext cx="7649782" cy="4443472"/>
          </a:xfrm>
          <a:prstGeom prst="rect">
            <a:avLst/>
          </a:prstGeom>
        </p:spPr>
      </p:pic>
      <p:pic>
        <p:nvPicPr>
          <p:cNvPr id="8" name="Picture 7"/>
          <p:cNvPicPr/>
          <p:nvPr/>
        </p:nvPicPr>
        <p:blipFill>
          <a:blip r:embed="rId4"/>
          <a:stretch>
            <a:fillRect/>
          </a:stretch>
        </p:blipFill>
        <p:spPr>
          <a:xfrm>
            <a:off x="341141" y="311603"/>
            <a:ext cx="3438525" cy="809625"/>
          </a:xfrm>
          <a:prstGeom prst="rect">
            <a:avLst/>
          </a:prstGeom>
        </p:spPr>
      </p:pic>
      <p:sp>
        <p:nvSpPr>
          <p:cNvPr id="2" name="object 3"/>
          <p:cNvSpPr txBox="1"/>
          <p:nvPr/>
        </p:nvSpPr>
        <p:spPr>
          <a:xfrm>
            <a:off x="287874" y="1153820"/>
            <a:ext cx="3773659" cy="1907702"/>
          </a:xfrm>
          <a:prstGeom prst="rect">
            <a:avLst/>
          </a:prstGeom>
        </p:spPr>
        <p:txBody>
          <a:bodyPr vert="horz" wrap="square" lIns="0" tIns="78740" rIns="0" bIns="0" rtlCol="0">
            <a:spAutoFit/>
          </a:bodyPr>
          <a:lstStyle/>
          <a:p>
            <a:pPr marL="12700" marR="5080">
              <a:lnSpc>
                <a:spcPct val="90000"/>
              </a:lnSpc>
              <a:spcBef>
                <a:spcPts val="620"/>
              </a:spcBef>
            </a:pPr>
            <a:r>
              <a:rPr lang="en-US" sz="4400" dirty="0" smtClean="0">
                <a:solidFill>
                  <a:srgbClr val="FFFFFF"/>
                </a:solidFill>
                <a:latin typeface="Arial"/>
                <a:cs typeface="Arial"/>
              </a:rPr>
              <a:t>UKS2 mental health lesson example </a:t>
            </a:r>
            <a:endParaRPr sz="4400" dirty="0">
              <a:latin typeface="Arial"/>
              <a:cs typeface="Arial"/>
            </a:endParaRPr>
          </a:p>
        </p:txBody>
      </p:sp>
      <p:pic>
        <p:nvPicPr>
          <p:cNvPr id="3" name="Picture 2"/>
          <p:cNvPicPr>
            <a:picLocks noChangeAspect="1"/>
          </p:cNvPicPr>
          <p:nvPr/>
        </p:nvPicPr>
        <p:blipFill>
          <a:blip r:embed="rId5"/>
          <a:stretch>
            <a:fillRect/>
          </a:stretch>
        </p:blipFill>
        <p:spPr>
          <a:xfrm>
            <a:off x="317695" y="3271302"/>
            <a:ext cx="5625905" cy="3358098"/>
          </a:xfrm>
          <a:prstGeom prst="rect">
            <a:avLst/>
          </a:prstGeom>
        </p:spPr>
      </p:pic>
    </p:spTree>
    <p:extLst>
      <p:ext uri="{BB962C8B-B14F-4D97-AF65-F5344CB8AC3E}">
        <p14:creationId xmlns:p14="http://schemas.microsoft.com/office/powerpoint/2010/main" val="263365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371622" y="1219200"/>
            <a:ext cx="3285978" cy="4105226"/>
          </a:xfrm>
          <a:prstGeom prst="rect">
            <a:avLst/>
          </a:prstGeom>
        </p:spPr>
        <p:txBody>
          <a:bodyPr vert="horz" wrap="square" lIns="0" tIns="78740" rIns="0" bIns="0" rtlCol="0">
            <a:spAutoFit/>
          </a:bodyPr>
          <a:lstStyle/>
          <a:p>
            <a:pPr marL="12700" marR="5080">
              <a:lnSpc>
                <a:spcPct val="90000"/>
              </a:lnSpc>
              <a:spcBef>
                <a:spcPts val="620"/>
              </a:spcBef>
            </a:pPr>
            <a:r>
              <a:rPr lang="en-US" sz="4400" dirty="0" smtClean="0">
                <a:solidFill>
                  <a:srgbClr val="FFFFFF"/>
                </a:solidFill>
                <a:latin typeface="Arial"/>
                <a:cs typeface="Arial"/>
              </a:rPr>
              <a:t>Year 6</a:t>
            </a:r>
          </a:p>
          <a:p>
            <a:pPr marL="12700" marR="5080">
              <a:lnSpc>
                <a:spcPct val="90000"/>
              </a:lnSpc>
              <a:spcBef>
                <a:spcPts val="620"/>
              </a:spcBef>
            </a:pPr>
            <a:r>
              <a:rPr lang="en-US" sz="4400" dirty="0" smtClean="0">
                <a:solidFill>
                  <a:srgbClr val="FFFFFF"/>
                </a:solidFill>
                <a:latin typeface="Arial"/>
                <a:cs typeface="Arial"/>
              </a:rPr>
              <a:t>Example sex education lesson</a:t>
            </a:r>
          </a:p>
          <a:p>
            <a:pPr marL="12700" marR="5080">
              <a:lnSpc>
                <a:spcPct val="90000"/>
              </a:lnSpc>
              <a:spcBef>
                <a:spcPts val="620"/>
              </a:spcBef>
            </a:pPr>
            <a:endParaRPr lang="en-US" sz="4400" dirty="0">
              <a:solidFill>
                <a:srgbClr val="FFFFFF"/>
              </a:solidFill>
              <a:latin typeface="Arial"/>
              <a:cs typeface="Arial"/>
            </a:endParaRPr>
          </a:p>
          <a:p>
            <a:pPr marL="12700" marR="5080">
              <a:lnSpc>
                <a:spcPct val="90000"/>
              </a:lnSpc>
              <a:spcBef>
                <a:spcPts val="620"/>
              </a:spcBef>
            </a:pPr>
            <a:r>
              <a:rPr lang="en-US" dirty="0" smtClean="0">
                <a:solidFill>
                  <a:srgbClr val="FFFFFF"/>
                </a:solidFill>
                <a:latin typeface="Arial"/>
                <a:cs typeface="Arial"/>
              </a:rPr>
              <a:t>Please see slides 20-22 for more information from </a:t>
            </a:r>
            <a:r>
              <a:rPr lang="en-US" dirty="0" err="1" smtClean="0">
                <a:solidFill>
                  <a:srgbClr val="FFFFFF"/>
                </a:solidFill>
                <a:latin typeface="Arial"/>
                <a:cs typeface="Arial"/>
              </a:rPr>
              <a:t>DfE</a:t>
            </a:r>
            <a:r>
              <a:rPr lang="en-US" dirty="0" smtClean="0">
                <a:solidFill>
                  <a:srgbClr val="FFFFFF"/>
                </a:solidFill>
                <a:latin typeface="Arial"/>
                <a:cs typeface="Arial"/>
              </a:rPr>
              <a:t> about sex education lessons.</a:t>
            </a:r>
            <a:endParaRPr dirty="0">
              <a:latin typeface="Arial"/>
              <a:cs typeface="Arial"/>
            </a:endParaRPr>
          </a:p>
        </p:txBody>
      </p:sp>
      <p:pic>
        <p:nvPicPr>
          <p:cNvPr id="5" name="Picture 4"/>
          <p:cNvPicPr>
            <a:picLocks noChangeAspect="1"/>
          </p:cNvPicPr>
          <p:nvPr/>
        </p:nvPicPr>
        <p:blipFill>
          <a:blip r:embed="rId3"/>
          <a:stretch>
            <a:fillRect/>
          </a:stretch>
        </p:blipFill>
        <p:spPr>
          <a:xfrm>
            <a:off x="3962400" y="-52233"/>
            <a:ext cx="7467600" cy="6886787"/>
          </a:xfrm>
          <a:prstGeom prst="rect">
            <a:avLst/>
          </a:prstGeom>
        </p:spPr>
      </p:pic>
      <p:pic>
        <p:nvPicPr>
          <p:cNvPr id="7" name="Picture 6"/>
          <p:cNvPicPr/>
          <p:nvPr/>
        </p:nvPicPr>
        <p:blipFill>
          <a:blip r:embed="rId4"/>
          <a:stretch>
            <a:fillRect/>
          </a:stretch>
        </p:blipFill>
        <p:spPr>
          <a:xfrm>
            <a:off x="371622" y="228600"/>
            <a:ext cx="3438525" cy="809625"/>
          </a:xfrm>
          <a:prstGeom prst="rect">
            <a:avLst/>
          </a:prstGeom>
        </p:spPr>
      </p:pic>
    </p:spTree>
    <p:extLst>
      <p:ext uri="{BB962C8B-B14F-4D97-AF65-F5344CB8AC3E}">
        <p14:creationId xmlns:p14="http://schemas.microsoft.com/office/powerpoint/2010/main" val="3051756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19056" y="1495213"/>
            <a:ext cx="11168144" cy="4912179"/>
          </a:xfrm>
          <a:prstGeom prst="rect">
            <a:avLst/>
          </a:prstGeom>
        </p:spPr>
        <p:txBody>
          <a:bodyPr vert="horz" wrap="square" lIns="0" tIns="17780" rIns="0" bIns="0" rtlCol="0">
            <a:spAutoFit/>
          </a:bodyPr>
          <a:lstStyle/>
          <a:p>
            <a:pPr marL="16933" defTabSz="1219170">
              <a:spcBef>
                <a:spcPts val="140"/>
              </a:spcBef>
            </a:pPr>
            <a:r>
              <a:rPr sz="2667" b="1" u="heavy" spc="-27" dirty="0">
                <a:solidFill>
                  <a:srgbClr val="FFFFFF"/>
                </a:solidFill>
                <a:uFill>
                  <a:solidFill>
                    <a:srgbClr val="FFFFFF"/>
                  </a:solidFill>
                </a:uFill>
                <a:latin typeface="Carlito"/>
                <a:cs typeface="Carlito"/>
              </a:rPr>
              <a:t>Key </a:t>
            </a:r>
            <a:r>
              <a:rPr sz="2667" b="1" u="heavy" spc="-20" dirty="0">
                <a:solidFill>
                  <a:srgbClr val="FFFFFF"/>
                </a:solidFill>
                <a:uFill>
                  <a:solidFill>
                    <a:srgbClr val="FFFFFF"/>
                  </a:solidFill>
                </a:uFill>
                <a:latin typeface="Carlito"/>
                <a:cs typeface="Carlito"/>
              </a:rPr>
              <a:t>Stage </a:t>
            </a:r>
            <a:r>
              <a:rPr sz="2667" b="1" u="heavy" dirty="0">
                <a:solidFill>
                  <a:srgbClr val="FFFFFF"/>
                </a:solidFill>
                <a:uFill>
                  <a:solidFill>
                    <a:srgbClr val="FFFFFF"/>
                  </a:solidFill>
                </a:uFill>
                <a:latin typeface="Carlito"/>
                <a:cs typeface="Carlito"/>
              </a:rPr>
              <a:t>1 </a:t>
            </a:r>
            <a:r>
              <a:rPr sz="2667" b="1" u="heavy" spc="-13" dirty="0">
                <a:solidFill>
                  <a:srgbClr val="FFFFFF"/>
                </a:solidFill>
                <a:uFill>
                  <a:solidFill>
                    <a:srgbClr val="FFFFFF"/>
                  </a:solidFill>
                </a:uFill>
                <a:latin typeface="Carlito"/>
                <a:cs typeface="Carlito"/>
              </a:rPr>
              <a:t>(age</a:t>
            </a:r>
            <a:r>
              <a:rPr sz="2667" b="1" u="heavy" spc="60" dirty="0">
                <a:solidFill>
                  <a:srgbClr val="FFFFFF"/>
                </a:solidFill>
                <a:uFill>
                  <a:solidFill>
                    <a:srgbClr val="FFFFFF"/>
                  </a:solidFill>
                </a:uFill>
                <a:latin typeface="Carlito"/>
                <a:cs typeface="Carlito"/>
              </a:rPr>
              <a:t> </a:t>
            </a:r>
            <a:r>
              <a:rPr sz="2667" b="1" u="heavy" spc="-13" dirty="0">
                <a:solidFill>
                  <a:srgbClr val="FFFFFF"/>
                </a:solidFill>
                <a:uFill>
                  <a:solidFill>
                    <a:srgbClr val="FFFFFF"/>
                  </a:solidFill>
                </a:uFill>
                <a:latin typeface="Carlito"/>
                <a:cs typeface="Carlito"/>
              </a:rPr>
              <a:t>5-7years)</a:t>
            </a:r>
            <a:endParaRPr sz="2667" dirty="0">
              <a:solidFill>
                <a:prstClr val="black"/>
              </a:solidFill>
              <a:latin typeface="Carlito"/>
              <a:cs typeface="Carlito"/>
            </a:endParaRPr>
          </a:p>
          <a:p>
            <a:pPr marL="16933" defTabSz="1219170"/>
            <a:r>
              <a:rPr sz="2667" b="1" i="1" spc="-53" dirty="0">
                <a:solidFill>
                  <a:srgbClr val="FFFFFF"/>
                </a:solidFill>
                <a:latin typeface="Carlito"/>
                <a:cs typeface="Carlito"/>
              </a:rPr>
              <a:t>Year </a:t>
            </a:r>
            <a:r>
              <a:rPr sz="2667" b="1" i="1" dirty="0">
                <a:solidFill>
                  <a:srgbClr val="FFFFFF"/>
                </a:solidFill>
                <a:latin typeface="Carlito"/>
                <a:cs typeface="Carlito"/>
              </a:rPr>
              <a:t>1 </a:t>
            </a:r>
            <a:r>
              <a:rPr sz="2667" b="1" i="1" spc="-7" dirty="0">
                <a:solidFill>
                  <a:srgbClr val="FFFFFF"/>
                </a:solidFill>
                <a:latin typeface="Carlito"/>
                <a:cs typeface="Carlito"/>
              </a:rPr>
              <a:t>pupils should </a:t>
            </a:r>
            <a:r>
              <a:rPr sz="2667" b="1" i="1" dirty="0">
                <a:solidFill>
                  <a:srgbClr val="FFFFFF"/>
                </a:solidFill>
                <a:latin typeface="Carlito"/>
                <a:cs typeface="Carlito"/>
              </a:rPr>
              <a:t>be </a:t>
            </a:r>
            <a:r>
              <a:rPr sz="2667" b="1" i="1" spc="-13" dirty="0">
                <a:solidFill>
                  <a:srgbClr val="FFFFFF"/>
                </a:solidFill>
                <a:latin typeface="Carlito"/>
                <a:cs typeface="Carlito"/>
              </a:rPr>
              <a:t>taught</a:t>
            </a:r>
            <a:r>
              <a:rPr sz="2667" b="1" i="1" spc="-120" dirty="0">
                <a:solidFill>
                  <a:srgbClr val="FFFFFF"/>
                </a:solidFill>
                <a:latin typeface="Carlito"/>
                <a:cs typeface="Carlito"/>
              </a:rPr>
              <a:t> </a:t>
            </a:r>
            <a:r>
              <a:rPr sz="2667" b="1" i="1" spc="-20" dirty="0">
                <a:solidFill>
                  <a:srgbClr val="FFFFFF"/>
                </a:solidFill>
                <a:latin typeface="Carlito"/>
                <a:cs typeface="Carlito"/>
              </a:rPr>
              <a:t>to:</a:t>
            </a:r>
            <a:endParaRPr sz="2667" dirty="0">
              <a:solidFill>
                <a:prstClr val="black"/>
              </a:solidFill>
              <a:latin typeface="Carlito"/>
              <a:cs typeface="Carlito"/>
            </a:endParaRPr>
          </a:p>
          <a:p>
            <a:pPr defTabSz="1219170">
              <a:spcBef>
                <a:spcPts val="20"/>
              </a:spcBef>
            </a:pPr>
            <a:endParaRPr sz="2600" dirty="0">
              <a:solidFill>
                <a:prstClr val="black"/>
              </a:solidFill>
              <a:latin typeface="Carlito"/>
              <a:cs typeface="Carlito"/>
            </a:endParaRPr>
          </a:p>
          <a:p>
            <a:pPr marL="16933" defTabSz="1219170"/>
            <a:r>
              <a:rPr sz="2667" spc="-27" dirty="0">
                <a:solidFill>
                  <a:srgbClr val="FFFFFF"/>
                </a:solidFill>
                <a:latin typeface="Carlito"/>
                <a:cs typeface="Carlito"/>
              </a:rPr>
              <a:t>Identify, </a:t>
            </a:r>
            <a:r>
              <a:rPr sz="2667" spc="-7" dirty="0">
                <a:solidFill>
                  <a:srgbClr val="FFFFFF"/>
                </a:solidFill>
                <a:latin typeface="Carlito"/>
                <a:cs typeface="Carlito"/>
              </a:rPr>
              <a:t>name, </a:t>
            </a:r>
            <a:r>
              <a:rPr sz="2667" spc="-13" dirty="0">
                <a:solidFill>
                  <a:srgbClr val="FFFFFF"/>
                </a:solidFill>
                <a:latin typeface="Carlito"/>
                <a:cs typeface="Carlito"/>
              </a:rPr>
              <a:t>draw </a:t>
            </a:r>
            <a:r>
              <a:rPr sz="2667" dirty="0">
                <a:solidFill>
                  <a:srgbClr val="FFFFFF"/>
                </a:solidFill>
                <a:latin typeface="Carlito"/>
                <a:cs typeface="Carlito"/>
              </a:rPr>
              <a:t>and </a:t>
            </a:r>
            <a:r>
              <a:rPr sz="2667" spc="-7" dirty="0">
                <a:solidFill>
                  <a:srgbClr val="FFFFFF"/>
                </a:solidFill>
                <a:latin typeface="Carlito"/>
                <a:cs typeface="Carlito"/>
              </a:rPr>
              <a:t>label </a:t>
            </a:r>
            <a:r>
              <a:rPr sz="2667" dirty="0">
                <a:solidFill>
                  <a:srgbClr val="FFFFFF"/>
                </a:solidFill>
                <a:latin typeface="Carlito"/>
                <a:cs typeface="Carlito"/>
              </a:rPr>
              <a:t>the </a:t>
            </a:r>
            <a:r>
              <a:rPr sz="2667" spc="-7" dirty="0">
                <a:solidFill>
                  <a:srgbClr val="FFFFFF"/>
                </a:solidFill>
                <a:latin typeface="Carlito"/>
                <a:cs typeface="Carlito"/>
              </a:rPr>
              <a:t>basic </a:t>
            </a:r>
            <a:r>
              <a:rPr sz="2667" dirty="0">
                <a:solidFill>
                  <a:srgbClr val="FFFFFF"/>
                </a:solidFill>
                <a:latin typeface="Carlito"/>
                <a:cs typeface="Carlito"/>
              </a:rPr>
              <a:t>parts of the human </a:t>
            </a:r>
            <a:r>
              <a:rPr sz="2667" spc="-7" dirty="0">
                <a:solidFill>
                  <a:srgbClr val="FFFFFF"/>
                </a:solidFill>
                <a:latin typeface="Carlito"/>
                <a:cs typeface="Carlito"/>
              </a:rPr>
              <a:t>body </a:t>
            </a:r>
            <a:r>
              <a:rPr sz="2667" dirty="0">
                <a:solidFill>
                  <a:srgbClr val="FFFFFF"/>
                </a:solidFill>
                <a:latin typeface="Carlito"/>
                <a:cs typeface="Carlito"/>
              </a:rPr>
              <a:t>and </a:t>
            </a:r>
            <a:r>
              <a:rPr sz="2667" spc="-27" dirty="0">
                <a:solidFill>
                  <a:srgbClr val="FFFFFF"/>
                </a:solidFill>
                <a:latin typeface="Carlito"/>
                <a:cs typeface="Carlito"/>
              </a:rPr>
              <a:t>say </a:t>
            </a:r>
            <a:r>
              <a:rPr sz="2667" spc="-7" dirty="0">
                <a:solidFill>
                  <a:srgbClr val="FFFFFF"/>
                </a:solidFill>
                <a:latin typeface="Carlito"/>
                <a:cs typeface="Carlito"/>
              </a:rPr>
              <a:t>which</a:t>
            </a:r>
            <a:r>
              <a:rPr sz="2667" spc="60" dirty="0">
                <a:solidFill>
                  <a:srgbClr val="FFFFFF"/>
                </a:solidFill>
                <a:latin typeface="Carlito"/>
                <a:cs typeface="Carlito"/>
              </a:rPr>
              <a:t> </a:t>
            </a:r>
            <a:r>
              <a:rPr sz="2667" spc="-7" dirty="0">
                <a:solidFill>
                  <a:srgbClr val="FFFFFF"/>
                </a:solidFill>
                <a:latin typeface="Carlito"/>
                <a:cs typeface="Carlito"/>
              </a:rPr>
              <a:t>par</a:t>
            </a:r>
            <a:endParaRPr sz="2667" dirty="0">
              <a:solidFill>
                <a:prstClr val="black"/>
              </a:solidFill>
              <a:latin typeface="Carlito"/>
              <a:cs typeface="Carlito"/>
            </a:endParaRPr>
          </a:p>
          <a:p>
            <a:pPr marL="16933" defTabSz="1219170">
              <a:spcBef>
                <a:spcPts val="7"/>
              </a:spcBef>
            </a:pPr>
            <a:r>
              <a:rPr sz="2667" dirty="0">
                <a:solidFill>
                  <a:srgbClr val="FFFFFF"/>
                </a:solidFill>
                <a:latin typeface="Carlito"/>
                <a:cs typeface="Carlito"/>
              </a:rPr>
              <a:t>the body is </a:t>
            </a:r>
            <a:r>
              <a:rPr sz="2667" spc="-7" dirty="0">
                <a:solidFill>
                  <a:srgbClr val="FFFFFF"/>
                </a:solidFill>
                <a:latin typeface="Carlito"/>
                <a:cs typeface="Carlito"/>
              </a:rPr>
              <a:t>associated with </a:t>
            </a:r>
            <a:r>
              <a:rPr sz="2667" dirty="0">
                <a:solidFill>
                  <a:srgbClr val="FFFFFF"/>
                </a:solidFill>
                <a:latin typeface="Carlito"/>
                <a:cs typeface="Carlito"/>
              </a:rPr>
              <a:t>each</a:t>
            </a:r>
            <a:r>
              <a:rPr sz="2667" spc="-13" dirty="0">
                <a:solidFill>
                  <a:srgbClr val="FFFFFF"/>
                </a:solidFill>
                <a:latin typeface="Carlito"/>
                <a:cs typeface="Carlito"/>
              </a:rPr>
              <a:t> </a:t>
            </a:r>
            <a:r>
              <a:rPr sz="2667" spc="-7" dirty="0">
                <a:solidFill>
                  <a:srgbClr val="FFFFFF"/>
                </a:solidFill>
                <a:latin typeface="Carlito"/>
                <a:cs typeface="Carlito"/>
              </a:rPr>
              <a:t>sense</a:t>
            </a:r>
            <a:endParaRPr sz="2667" dirty="0">
              <a:solidFill>
                <a:prstClr val="black"/>
              </a:solidFill>
              <a:latin typeface="Carlito"/>
              <a:cs typeface="Carlito"/>
            </a:endParaRPr>
          </a:p>
          <a:p>
            <a:pPr defTabSz="1219170">
              <a:spcBef>
                <a:spcPts val="27"/>
              </a:spcBef>
            </a:pPr>
            <a:endParaRPr sz="2600" dirty="0">
              <a:solidFill>
                <a:prstClr val="black"/>
              </a:solidFill>
              <a:latin typeface="Carlito"/>
              <a:cs typeface="Carlito"/>
            </a:endParaRPr>
          </a:p>
          <a:p>
            <a:pPr marL="16933" defTabSz="1219170"/>
            <a:r>
              <a:rPr sz="2667" b="1" i="1" spc="-53" dirty="0">
                <a:solidFill>
                  <a:srgbClr val="FFFFFF"/>
                </a:solidFill>
                <a:latin typeface="Carlito"/>
                <a:cs typeface="Carlito"/>
              </a:rPr>
              <a:t>Year </a:t>
            </a:r>
            <a:r>
              <a:rPr sz="2667" b="1" i="1" dirty="0">
                <a:solidFill>
                  <a:srgbClr val="FFFFFF"/>
                </a:solidFill>
                <a:latin typeface="Carlito"/>
                <a:cs typeface="Carlito"/>
              </a:rPr>
              <a:t>2 </a:t>
            </a:r>
            <a:r>
              <a:rPr sz="2667" b="1" i="1" spc="-7" dirty="0">
                <a:solidFill>
                  <a:srgbClr val="FFFFFF"/>
                </a:solidFill>
                <a:latin typeface="Carlito"/>
                <a:cs typeface="Carlito"/>
              </a:rPr>
              <a:t>pupils should </a:t>
            </a:r>
            <a:r>
              <a:rPr sz="2667" b="1" i="1" dirty="0">
                <a:solidFill>
                  <a:srgbClr val="FFFFFF"/>
                </a:solidFill>
                <a:latin typeface="Carlito"/>
                <a:cs typeface="Carlito"/>
              </a:rPr>
              <a:t>be </a:t>
            </a:r>
            <a:r>
              <a:rPr sz="2667" b="1" i="1" spc="-13" dirty="0">
                <a:solidFill>
                  <a:srgbClr val="FFFFFF"/>
                </a:solidFill>
                <a:latin typeface="Carlito"/>
                <a:cs typeface="Carlito"/>
              </a:rPr>
              <a:t>taught</a:t>
            </a:r>
            <a:r>
              <a:rPr sz="2667" b="1" i="1" spc="-120" dirty="0">
                <a:solidFill>
                  <a:srgbClr val="FFFFFF"/>
                </a:solidFill>
                <a:latin typeface="Carlito"/>
                <a:cs typeface="Carlito"/>
              </a:rPr>
              <a:t> </a:t>
            </a:r>
            <a:r>
              <a:rPr sz="2667" b="1" i="1" spc="-20" dirty="0">
                <a:solidFill>
                  <a:srgbClr val="FFFFFF"/>
                </a:solidFill>
                <a:latin typeface="Carlito"/>
                <a:cs typeface="Carlito"/>
              </a:rPr>
              <a:t>to:</a:t>
            </a:r>
            <a:endParaRPr sz="2667" dirty="0">
              <a:solidFill>
                <a:prstClr val="black"/>
              </a:solidFill>
              <a:latin typeface="Carlito"/>
              <a:cs typeface="Carlito"/>
            </a:endParaRPr>
          </a:p>
          <a:p>
            <a:pPr defTabSz="1219170">
              <a:spcBef>
                <a:spcPts val="27"/>
              </a:spcBef>
            </a:pPr>
            <a:endParaRPr sz="2600" dirty="0">
              <a:solidFill>
                <a:prstClr val="black"/>
              </a:solidFill>
              <a:latin typeface="Carlito"/>
              <a:cs typeface="Carlito"/>
            </a:endParaRPr>
          </a:p>
          <a:p>
            <a:pPr marL="16933" marR="16933" defTabSz="1219170"/>
            <a:r>
              <a:rPr sz="2667" dirty="0">
                <a:solidFill>
                  <a:srgbClr val="FFFFFF"/>
                </a:solidFill>
                <a:latin typeface="Carlito"/>
                <a:cs typeface="Carlito"/>
              </a:rPr>
              <a:t>Notice </a:t>
            </a:r>
            <a:r>
              <a:rPr sz="2667" spc="-7" dirty="0">
                <a:solidFill>
                  <a:srgbClr val="FFFFFF"/>
                </a:solidFill>
                <a:latin typeface="Carlito"/>
                <a:cs typeface="Carlito"/>
              </a:rPr>
              <a:t>that animals, </a:t>
            </a:r>
            <a:r>
              <a:rPr sz="2667" dirty="0">
                <a:solidFill>
                  <a:srgbClr val="FFFFFF"/>
                </a:solidFill>
                <a:latin typeface="Carlito"/>
                <a:cs typeface="Carlito"/>
              </a:rPr>
              <a:t>including humans, </a:t>
            </a:r>
            <a:r>
              <a:rPr sz="2667" spc="-27" dirty="0">
                <a:solidFill>
                  <a:srgbClr val="FFFFFF"/>
                </a:solidFill>
                <a:latin typeface="Carlito"/>
                <a:cs typeface="Carlito"/>
              </a:rPr>
              <a:t>have </a:t>
            </a:r>
            <a:r>
              <a:rPr sz="2667" spc="-13" dirty="0">
                <a:solidFill>
                  <a:srgbClr val="FFFFFF"/>
                </a:solidFill>
                <a:latin typeface="Carlito"/>
                <a:cs typeface="Carlito"/>
              </a:rPr>
              <a:t>offspring </a:t>
            </a:r>
            <a:r>
              <a:rPr sz="2667" dirty="0">
                <a:solidFill>
                  <a:srgbClr val="FFFFFF"/>
                </a:solidFill>
                <a:latin typeface="Carlito"/>
                <a:cs typeface="Carlito"/>
              </a:rPr>
              <a:t>which </a:t>
            </a:r>
            <a:r>
              <a:rPr sz="2667" spc="-20" dirty="0">
                <a:solidFill>
                  <a:srgbClr val="FFFFFF"/>
                </a:solidFill>
                <a:latin typeface="Carlito"/>
                <a:cs typeface="Carlito"/>
              </a:rPr>
              <a:t>grow into </a:t>
            </a:r>
            <a:r>
              <a:rPr sz="2667" spc="-7" dirty="0">
                <a:solidFill>
                  <a:srgbClr val="FFFFFF"/>
                </a:solidFill>
                <a:latin typeface="Carlito"/>
                <a:cs typeface="Carlito"/>
              </a:rPr>
              <a:t>adults  Describe </a:t>
            </a:r>
            <a:r>
              <a:rPr sz="2667" dirty="0">
                <a:solidFill>
                  <a:srgbClr val="FFFFFF"/>
                </a:solidFill>
                <a:latin typeface="Carlito"/>
                <a:cs typeface="Carlito"/>
              </a:rPr>
              <a:t>the </a:t>
            </a:r>
            <a:r>
              <a:rPr sz="2667" spc="-7" dirty="0">
                <a:solidFill>
                  <a:srgbClr val="FFFFFF"/>
                </a:solidFill>
                <a:latin typeface="Carlito"/>
                <a:cs typeface="Carlito"/>
              </a:rPr>
              <a:t>importance </a:t>
            </a:r>
            <a:r>
              <a:rPr sz="2667" spc="-20" dirty="0">
                <a:solidFill>
                  <a:srgbClr val="FFFFFF"/>
                </a:solidFill>
                <a:latin typeface="Carlito"/>
                <a:cs typeface="Carlito"/>
              </a:rPr>
              <a:t>for </a:t>
            </a:r>
            <a:r>
              <a:rPr sz="2667" dirty="0">
                <a:solidFill>
                  <a:srgbClr val="FFFFFF"/>
                </a:solidFill>
                <a:latin typeface="Carlito"/>
                <a:cs typeface="Carlito"/>
              </a:rPr>
              <a:t>humans </a:t>
            </a:r>
            <a:r>
              <a:rPr sz="2667" spc="-7" dirty="0">
                <a:solidFill>
                  <a:srgbClr val="FFFFFF"/>
                </a:solidFill>
                <a:latin typeface="Carlito"/>
                <a:cs typeface="Carlito"/>
              </a:rPr>
              <a:t>of </a:t>
            </a:r>
            <a:r>
              <a:rPr sz="2667" spc="-20" dirty="0">
                <a:solidFill>
                  <a:srgbClr val="FFFFFF"/>
                </a:solidFill>
                <a:latin typeface="Carlito"/>
                <a:cs typeface="Carlito"/>
              </a:rPr>
              <a:t>exercise, </a:t>
            </a:r>
            <a:r>
              <a:rPr sz="2667" spc="-7" dirty="0">
                <a:solidFill>
                  <a:srgbClr val="FFFFFF"/>
                </a:solidFill>
                <a:latin typeface="Carlito"/>
                <a:cs typeface="Carlito"/>
              </a:rPr>
              <a:t>eating </a:t>
            </a:r>
            <a:r>
              <a:rPr sz="2667" dirty="0">
                <a:solidFill>
                  <a:srgbClr val="FFFFFF"/>
                </a:solidFill>
                <a:latin typeface="Carlito"/>
                <a:cs typeface="Carlito"/>
              </a:rPr>
              <a:t>the </a:t>
            </a:r>
            <a:r>
              <a:rPr sz="2667" spc="-7" dirty="0">
                <a:solidFill>
                  <a:srgbClr val="FFFFFF"/>
                </a:solidFill>
                <a:latin typeface="Carlito"/>
                <a:cs typeface="Carlito"/>
              </a:rPr>
              <a:t>right amounts of </a:t>
            </a:r>
            <a:r>
              <a:rPr sz="2667" spc="-20" dirty="0">
                <a:solidFill>
                  <a:srgbClr val="FFFFFF"/>
                </a:solidFill>
                <a:latin typeface="Carlito"/>
                <a:cs typeface="Carlito"/>
              </a:rPr>
              <a:t>differe  </a:t>
            </a:r>
            <a:r>
              <a:rPr sz="2667" dirty="0">
                <a:solidFill>
                  <a:srgbClr val="FFFFFF"/>
                </a:solidFill>
                <a:latin typeface="Carlito"/>
                <a:cs typeface="Carlito"/>
              </a:rPr>
              <a:t>types </a:t>
            </a:r>
            <a:r>
              <a:rPr sz="2667" spc="-7" dirty="0">
                <a:solidFill>
                  <a:srgbClr val="FFFFFF"/>
                </a:solidFill>
                <a:latin typeface="Carlito"/>
                <a:cs typeface="Carlito"/>
              </a:rPr>
              <a:t>of </a:t>
            </a:r>
            <a:r>
              <a:rPr sz="2667" spc="-13" dirty="0">
                <a:solidFill>
                  <a:srgbClr val="FFFFFF"/>
                </a:solidFill>
                <a:latin typeface="Carlito"/>
                <a:cs typeface="Carlito"/>
              </a:rPr>
              <a:t>food, </a:t>
            </a:r>
            <a:r>
              <a:rPr sz="2667" dirty="0">
                <a:solidFill>
                  <a:srgbClr val="FFFFFF"/>
                </a:solidFill>
                <a:latin typeface="Carlito"/>
                <a:cs typeface="Carlito"/>
              </a:rPr>
              <a:t>and</a:t>
            </a:r>
            <a:r>
              <a:rPr sz="2667" spc="-67" dirty="0">
                <a:solidFill>
                  <a:srgbClr val="FFFFFF"/>
                </a:solidFill>
                <a:latin typeface="Carlito"/>
                <a:cs typeface="Carlito"/>
              </a:rPr>
              <a:t> </a:t>
            </a:r>
            <a:r>
              <a:rPr sz="2667" spc="-13" dirty="0">
                <a:solidFill>
                  <a:srgbClr val="FFFFFF"/>
                </a:solidFill>
                <a:latin typeface="Carlito"/>
                <a:cs typeface="Carlito"/>
              </a:rPr>
              <a:t>hygiene</a:t>
            </a:r>
            <a:endParaRPr sz="2667" dirty="0">
              <a:solidFill>
                <a:prstClr val="black"/>
              </a:solidFill>
              <a:latin typeface="Carlito"/>
              <a:cs typeface="Carlito"/>
            </a:endParaRPr>
          </a:p>
        </p:txBody>
      </p:sp>
      <p:grpSp>
        <p:nvGrpSpPr>
          <p:cNvPr id="3" name="object 3"/>
          <p:cNvGrpSpPr/>
          <p:nvPr/>
        </p:nvGrpSpPr>
        <p:grpSpPr>
          <a:xfrm>
            <a:off x="-16254" y="603504"/>
            <a:ext cx="369993" cy="938953"/>
            <a:chOff x="-12191" y="452627"/>
            <a:chExt cx="277495" cy="704215"/>
          </a:xfrm>
        </p:grpSpPr>
        <p:sp>
          <p:nvSpPr>
            <p:cNvPr id="4" name="object 4"/>
            <p:cNvSpPr/>
            <p:nvPr/>
          </p:nvSpPr>
          <p:spPr>
            <a:xfrm>
              <a:off x="762" y="465581"/>
              <a:ext cx="251460" cy="678180"/>
            </a:xfrm>
            <a:custGeom>
              <a:avLst/>
              <a:gdLst/>
              <a:ahLst/>
              <a:cxnLst/>
              <a:rect l="l" t="t" r="r" b="b"/>
              <a:pathLst>
                <a:path w="251460" h="678180">
                  <a:moveTo>
                    <a:pt x="251460" y="0"/>
                  </a:moveTo>
                  <a:lnTo>
                    <a:pt x="0" y="0"/>
                  </a:lnTo>
                  <a:lnTo>
                    <a:pt x="0" y="678179"/>
                  </a:lnTo>
                  <a:lnTo>
                    <a:pt x="251460" y="678179"/>
                  </a:lnTo>
                  <a:lnTo>
                    <a:pt x="25146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 name="object 5"/>
            <p:cNvSpPr/>
            <p:nvPr/>
          </p:nvSpPr>
          <p:spPr>
            <a:xfrm>
              <a:off x="762" y="465581"/>
              <a:ext cx="251460" cy="678180"/>
            </a:xfrm>
            <a:custGeom>
              <a:avLst/>
              <a:gdLst/>
              <a:ahLst/>
              <a:cxnLst/>
              <a:rect l="l" t="t" r="r" b="b"/>
              <a:pathLst>
                <a:path w="251460" h="678180">
                  <a:moveTo>
                    <a:pt x="0" y="678179"/>
                  </a:moveTo>
                  <a:lnTo>
                    <a:pt x="251460" y="678179"/>
                  </a:lnTo>
                  <a:lnTo>
                    <a:pt x="251460" y="0"/>
                  </a:lnTo>
                  <a:lnTo>
                    <a:pt x="0" y="0"/>
                  </a:lnTo>
                  <a:lnTo>
                    <a:pt x="0" y="678179"/>
                  </a:lnTo>
                  <a:close/>
                </a:path>
              </a:pathLst>
            </a:custGeom>
            <a:ln w="25908">
              <a:solidFill>
                <a:srgbClr val="FFFFFF"/>
              </a:solidFill>
            </a:ln>
          </p:spPr>
          <p:txBody>
            <a:bodyPr wrap="square" lIns="0" tIns="0" rIns="0" bIns="0" rtlCol="0"/>
            <a:lstStyle/>
            <a:p>
              <a:pPr defTabSz="1219170"/>
              <a:endParaRPr sz="2400">
                <a:solidFill>
                  <a:prstClr val="black"/>
                </a:solidFill>
                <a:latin typeface="Calibri"/>
              </a:endParaRPr>
            </a:p>
          </p:txBody>
        </p:sp>
      </p:grpSp>
      <p:sp>
        <p:nvSpPr>
          <p:cNvPr id="6" name="object 6"/>
          <p:cNvSpPr txBox="1">
            <a:spLocks noGrp="1"/>
          </p:cNvSpPr>
          <p:nvPr>
            <p:ph type="title"/>
          </p:nvPr>
        </p:nvSpPr>
        <p:spPr>
          <a:xfrm>
            <a:off x="719056" y="625111"/>
            <a:ext cx="7404947" cy="632651"/>
          </a:xfrm>
          <a:prstGeom prst="rect">
            <a:avLst/>
          </a:prstGeom>
        </p:spPr>
        <p:txBody>
          <a:bodyPr vert="horz" wrap="square" lIns="0" tIns="16933" rIns="0" bIns="0" rtlCol="0">
            <a:spAutoFit/>
          </a:bodyPr>
          <a:lstStyle/>
          <a:p>
            <a:pPr marL="16933">
              <a:spcBef>
                <a:spcPts val="133"/>
              </a:spcBef>
            </a:pPr>
            <a:r>
              <a:rPr sz="4000" spc="-20" dirty="0"/>
              <a:t>RSE </a:t>
            </a:r>
            <a:r>
              <a:rPr sz="4000" dirty="0"/>
              <a:t>in the science</a:t>
            </a:r>
            <a:r>
              <a:rPr sz="4000" spc="-113" dirty="0"/>
              <a:t> </a:t>
            </a:r>
            <a:r>
              <a:rPr sz="4000" dirty="0"/>
              <a:t>curriculum</a:t>
            </a:r>
          </a:p>
        </p:txBody>
      </p:sp>
    </p:spTree>
    <p:extLst>
      <p:ext uri="{BB962C8B-B14F-4D97-AF65-F5344CB8AC3E}">
        <p14:creationId xmlns:p14="http://schemas.microsoft.com/office/powerpoint/2010/main" val="569265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2519" y="1524609"/>
            <a:ext cx="11721253" cy="4491422"/>
          </a:xfrm>
          <a:prstGeom prst="rect">
            <a:avLst/>
          </a:prstGeom>
        </p:spPr>
        <p:txBody>
          <a:bodyPr vert="horz" wrap="square" lIns="0" tIns="17780" rIns="0" bIns="0" rtlCol="0">
            <a:spAutoFit/>
          </a:bodyPr>
          <a:lstStyle/>
          <a:p>
            <a:pPr marL="16933" defTabSz="1219170">
              <a:spcBef>
                <a:spcPts val="140"/>
              </a:spcBef>
            </a:pPr>
            <a:r>
              <a:rPr sz="2667" b="1" spc="-33" dirty="0">
                <a:solidFill>
                  <a:srgbClr val="FFFFFF"/>
                </a:solidFill>
                <a:latin typeface="Carlito"/>
                <a:cs typeface="Carlito"/>
              </a:rPr>
              <a:t>Key </a:t>
            </a:r>
            <a:r>
              <a:rPr sz="2667" b="1" spc="-20" dirty="0">
                <a:solidFill>
                  <a:srgbClr val="FFFFFF"/>
                </a:solidFill>
                <a:latin typeface="Carlito"/>
                <a:cs typeface="Carlito"/>
              </a:rPr>
              <a:t>Stage </a:t>
            </a:r>
            <a:r>
              <a:rPr sz="2667" b="1" dirty="0">
                <a:solidFill>
                  <a:srgbClr val="FFFFFF"/>
                </a:solidFill>
                <a:latin typeface="Carlito"/>
                <a:cs typeface="Carlito"/>
              </a:rPr>
              <a:t>2 </a:t>
            </a:r>
            <a:r>
              <a:rPr sz="2667" b="1" spc="-13" dirty="0">
                <a:solidFill>
                  <a:srgbClr val="FFFFFF"/>
                </a:solidFill>
                <a:latin typeface="Carlito"/>
                <a:cs typeface="Carlito"/>
              </a:rPr>
              <a:t>(age</a:t>
            </a:r>
            <a:r>
              <a:rPr sz="2667" b="1" spc="60" dirty="0">
                <a:solidFill>
                  <a:srgbClr val="FFFFFF"/>
                </a:solidFill>
                <a:latin typeface="Carlito"/>
                <a:cs typeface="Carlito"/>
              </a:rPr>
              <a:t> </a:t>
            </a:r>
            <a:r>
              <a:rPr sz="2667" b="1" spc="-7" dirty="0">
                <a:solidFill>
                  <a:srgbClr val="FFFFFF"/>
                </a:solidFill>
                <a:latin typeface="Carlito"/>
                <a:cs typeface="Carlito"/>
              </a:rPr>
              <a:t>7-11years)</a:t>
            </a:r>
            <a:endParaRPr sz="2667">
              <a:solidFill>
                <a:prstClr val="black"/>
              </a:solidFill>
              <a:latin typeface="Carlito"/>
              <a:cs typeface="Carlito"/>
            </a:endParaRPr>
          </a:p>
          <a:p>
            <a:pPr defTabSz="1219170">
              <a:spcBef>
                <a:spcPts val="27"/>
              </a:spcBef>
            </a:pPr>
            <a:endParaRPr sz="2600">
              <a:solidFill>
                <a:prstClr val="black"/>
              </a:solidFill>
              <a:latin typeface="Carlito"/>
              <a:cs typeface="Carlito"/>
            </a:endParaRPr>
          </a:p>
          <a:p>
            <a:pPr marL="16933" defTabSz="1219170"/>
            <a:r>
              <a:rPr sz="2667" b="1" i="1" spc="-53" dirty="0">
                <a:solidFill>
                  <a:srgbClr val="FFFFFF"/>
                </a:solidFill>
                <a:latin typeface="Carlito"/>
                <a:cs typeface="Carlito"/>
              </a:rPr>
              <a:t>Year </a:t>
            </a:r>
            <a:r>
              <a:rPr sz="2667" b="1" i="1" dirty="0">
                <a:solidFill>
                  <a:srgbClr val="FFFFFF"/>
                </a:solidFill>
                <a:latin typeface="Carlito"/>
                <a:cs typeface="Carlito"/>
              </a:rPr>
              <a:t>5 </a:t>
            </a:r>
            <a:r>
              <a:rPr sz="2667" b="1" i="1" spc="-7" dirty="0">
                <a:solidFill>
                  <a:srgbClr val="FFFFFF"/>
                </a:solidFill>
                <a:latin typeface="Carlito"/>
                <a:cs typeface="Carlito"/>
              </a:rPr>
              <a:t>pupils should </a:t>
            </a:r>
            <a:r>
              <a:rPr sz="2667" b="1" i="1" dirty="0">
                <a:solidFill>
                  <a:srgbClr val="FFFFFF"/>
                </a:solidFill>
                <a:latin typeface="Carlito"/>
                <a:cs typeface="Carlito"/>
              </a:rPr>
              <a:t>be </a:t>
            </a:r>
            <a:r>
              <a:rPr sz="2667" b="1" i="1" spc="-13" dirty="0">
                <a:solidFill>
                  <a:srgbClr val="FFFFFF"/>
                </a:solidFill>
                <a:latin typeface="Carlito"/>
                <a:cs typeface="Carlito"/>
              </a:rPr>
              <a:t>taught</a:t>
            </a:r>
            <a:r>
              <a:rPr sz="2667" b="1" i="1" spc="-120" dirty="0">
                <a:solidFill>
                  <a:srgbClr val="FFFFFF"/>
                </a:solidFill>
                <a:latin typeface="Carlito"/>
                <a:cs typeface="Carlito"/>
              </a:rPr>
              <a:t> </a:t>
            </a:r>
            <a:r>
              <a:rPr sz="2667" b="1" i="1" spc="-20" dirty="0">
                <a:solidFill>
                  <a:srgbClr val="FFFFFF"/>
                </a:solidFill>
                <a:latin typeface="Carlito"/>
                <a:cs typeface="Carlito"/>
              </a:rPr>
              <a:t>to:</a:t>
            </a:r>
            <a:endParaRPr sz="2667">
              <a:solidFill>
                <a:prstClr val="black"/>
              </a:solidFill>
              <a:latin typeface="Carlito"/>
              <a:cs typeface="Carlito"/>
            </a:endParaRPr>
          </a:p>
          <a:p>
            <a:pPr defTabSz="1219170">
              <a:spcBef>
                <a:spcPts val="27"/>
              </a:spcBef>
            </a:pPr>
            <a:endParaRPr sz="2600">
              <a:solidFill>
                <a:prstClr val="black"/>
              </a:solidFill>
              <a:latin typeface="Carlito"/>
              <a:cs typeface="Carlito"/>
            </a:endParaRPr>
          </a:p>
          <a:p>
            <a:pPr marL="16933" marR="2295256" defTabSz="1219170">
              <a:spcBef>
                <a:spcPts val="7"/>
              </a:spcBef>
            </a:pPr>
            <a:r>
              <a:rPr sz="2667" spc="-7" dirty="0">
                <a:solidFill>
                  <a:srgbClr val="FFFFFF"/>
                </a:solidFill>
                <a:latin typeface="Carlito"/>
                <a:cs typeface="Carlito"/>
              </a:rPr>
              <a:t>Describe </a:t>
            </a:r>
            <a:r>
              <a:rPr sz="2667" dirty="0">
                <a:solidFill>
                  <a:srgbClr val="FFFFFF"/>
                </a:solidFill>
                <a:latin typeface="Carlito"/>
                <a:cs typeface="Carlito"/>
              </a:rPr>
              <a:t>the </a:t>
            </a:r>
            <a:r>
              <a:rPr sz="2667" spc="-20" dirty="0">
                <a:solidFill>
                  <a:srgbClr val="FFFFFF"/>
                </a:solidFill>
                <a:latin typeface="Carlito"/>
                <a:cs typeface="Carlito"/>
              </a:rPr>
              <a:t>life </a:t>
            </a:r>
            <a:r>
              <a:rPr sz="2667" spc="-13" dirty="0">
                <a:solidFill>
                  <a:srgbClr val="FFFFFF"/>
                </a:solidFill>
                <a:latin typeface="Carlito"/>
                <a:cs typeface="Carlito"/>
              </a:rPr>
              <a:t>process </a:t>
            </a:r>
            <a:r>
              <a:rPr sz="2667" spc="-7" dirty="0">
                <a:solidFill>
                  <a:srgbClr val="FFFFFF"/>
                </a:solidFill>
                <a:latin typeface="Carlito"/>
                <a:cs typeface="Carlito"/>
              </a:rPr>
              <a:t>of reproduction </a:t>
            </a:r>
            <a:r>
              <a:rPr sz="2667" dirty="0">
                <a:solidFill>
                  <a:srgbClr val="FFFFFF"/>
                </a:solidFill>
                <a:latin typeface="Carlito"/>
                <a:cs typeface="Carlito"/>
              </a:rPr>
              <a:t>in </a:t>
            </a:r>
            <a:r>
              <a:rPr sz="2667" spc="-7" dirty="0">
                <a:solidFill>
                  <a:srgbClr val="FFFFFF"/>
                </a:solidFill>
                <a:latin typeface="Carlito"/>
                <a:cs typeface="Carlito"/>
              </a:rPr>
              <a:t>some plants </a:t>
            </a:r>
            <a:r>
              <a:rPr sz="2667" dirty="0">
                <a:solidFill>
                  <a:srgbClr val="FFFFFF"/>
                </a:solidFill>
                <a:latin typeface="Carlito"/>
                <a:cs typeface="Carlito"/>
              </a:rPr>
              <a:t>and animals  </a:t>
            </a:r>
            <a:r>
              <a:rPr sz="2667" spc="-7" dirty="0">
                <a:solidFill>
                  <a:srgbClr val="FFFFFF"/>
                </a:solidFill>
                <a:latin typeface="Carlito"/>
                <a:cs typeface="Carlito"/>
              </a:rPr>
              <a:t>Describe </a:t>
            </a:r>
            <a:r>
              <a:rPr sz="2667" dirty="0">
                <a:solidFill>
                  <a:srgbClr val="FFFFFF"/>
                </a:solidFill>
                <a:latin typeface="Carlito"/>
                <a:cs typeface="Carlito"/>
              </a:rPr>
              <a:t>the changes as humans </a:t>
            </a:r>
            <a:r>
              <a:rPr sz="2667" spc="-13" dirty="0">
                <a:solidFill>
                  <a:srgbClr val="FFFFFF"/>
                </a:solidFill>
                <a:latin typeface="Carlito"/>
                <a:cs typeface="Carlito"/>
              </a:rPr>
              <a:t>develop </a:t>
            </a:r>
            <a:r>
              <a:rPr sz="2667" spc="-20" dirty="0">
                <a:solidFill>
                  <a:srgbClr val="FFFFFF"/>
                </a:solidFill>
                <a:latin typeface="Carlito"/>
                <a:cs typeface="Carlito"/>
              </a:rPr>
              <a:t>to </a:t>
            </a:r>
            <a:r>
              <a:rPr sz="2667" spc="-7" dirty="0">
                <a:solidFill>
                  <a:srgbClr val="FFFFFF"/>
                </a:solidFill>
                <a:latin typeface="Carlito"/>
                <a:cs typeface="Carlito"/>
              </a:rPr>
              <a:t>old</a:t>
            </a:r>
            <a:r>
              <a:rPr sz="2667" spc="-47" dirty="0">
                <a:solidFill>
                  <a:srgbClr val="FFFFFF"/>
                </a:solidFill>
                <a:latin typeface="Carlito"/>
                <a:cs typeface="Carlito"/>
              </a:rPr>
              <a:t> </a:t>
            </a:r>
            <a:r>
              <a:rPr sz="2667" spc="-7" dirty="0">
                <a:solidFill>
                  <a:srgbClr val="FFFFFF"/>
                </a:solidFill>
                <a:latin typeface="Carlito"/>
                <a:cs typeface="Carlito"/>
              </a:rPr>
              <a:t>age</a:t>
            </a:r>
            <a:endParaRPr sz="2667">
              <a:solidFill>
                <a:prstClr val="black"/>
              </a:solidFill>
              <a:latin typeface="Carlito"/>
              <a:cs typeface="Carlito"/>
            </a:endParaRPr>
          </a:p>
          <a:p>
            <a:pPr defTabSz="1219170">
              <a:spcBef>
                <a:spcPts val="20"/>
              </a:spcBef>
            </a:pPr>
            <a:endParaRPr sz="2600">
              <a:solidFill>
                <a:prstClr val="black"/>
              </a:solidFill>
              <a:latin typeface="Carlito"/>
              <a:cs typeface="Carlito"/>
            </a:endParaRPr>
          </a:p>
          <a:p>
            <a:pPr marL="16933" defTabSz="1219170">
              <a:spcBef>
                <a:spcPts val="7"/>
              </a:spcBef>
            </a:pPr>
            <a:r>
              <a:rPr sz="2667" b="1" i="1" spc="-53" dirty="0">
                <a:solidFill>
                  <a:srgbClr val="FFFFFF"/>
                </a:solidFill>
                <a:latin typeface="Carlito"/>
                <a:cs typeface="Carlito"/>
              </a:rPr>
              <a:t>Year </a:t>
            </a:r>
            <a:r>
              <a:rPr sz="2667" b="1" i="1" dirty="0">
                <a:solidFill>
                  <a:srgbClr val="FFFFFF"/>
                </a:solidFill>
                <a:latin typeface="Carlito"/>
                <a:cs typeface="Carlito"/>
              </a:rPr>
              <a:t>6 </a:t>
            </a:r>
            <a:r>
              <a:rPr sz="2667" b="1" i="1" spc="-7" dirty="0">
                <a:solidFill>
                  <a:srgbClr val="FFFFFF"/>
                </a:solidFill>
                <a:latin typeface="Carlito"/>
                <a:cs typeface="Carlito"/>
              </a:rPr>
              <a:t>pupils should </a:t>
            </a:r>
            <a:r>
              <a:rPr sz="2667" b="1" i="1" dirty="0">
                <a:solidFill>
                  <a:srgbClr val="FFFFFF"/>
                </a:solidFill>
                <a:latin typeface="Carlito"/>
                <a:cs typeface="Carlito"/>
              </a:rPr>
              <a:t>be </a:t>
            </a:r>
            <a:r>
              <a:rPr sz="2667" b="1" i="1" spc="-13" dirty="0">
                <a:solidFill>
                  <a:srgbClr val="FFFFFF"/>
                </a:solidFill>
                <a:latin typeface="Carlito"/>
                <a:cs typeface="Carlito"/>
              </a:rPr>
              <a:t>taught</a:t>
            </a:r>
            <a:r>
              <a:rPr sz="2667" b="1" i="1" spc="-120" dirty="0">
                <a:solidFill>
                  <a:srgbClr val="FFFFFF"/>
                </a:solidFill>
                <a:latin typeface="Carlito"/>
                <a:cs typeface="Carlito"/>
              </a:rPr>
              <a:t> </a:t>
            </a:r>
            <a:r>
              <a:rPr sz="2667" b="1" i="1" spc="-20" dirty="0">
                <a:solidFill>
                  <a:srgbClr val="FFFFFF"/>
                </a:solidFill>
                <a:latin typeface="Carlito"/>
                <a:cs typeface="Carlito"/>
              </a:rPr>
              <a:t>to:</a:t>
            </a:r>
            <a:endParaRPr sz="2667">
              <a:solidFill>
                <a:prstClr val="black"/>
              </a:solidFill>
              <a:latin typeface="Carlito"/>
              <a:cs typeface="Carlito"/>
            </a:endParaRPr>
          </a:p>
          <a:p>
            <a:pPr defTabSz="1219170">
              <a:spcBef>
                <a:spcPts val="27"/>
              </a:spcBef>
            </a:pPr>
            <a:endParaRPr sz="2600">
              <a:solidFill>
                <a:prstClr val="black"/>
              </a:solidFill>
              <a:latin typeface="Carlito"/>
              <a:cs typeface="Carlito"/>
            </a:endParaRPr>
          </a:p>
          <a:p>
            <a:pPr marL="16933" marR="6773" defTabSz="1219170"/>
            <a:r>
              <a:rPr sz="2667" spc="-7" dirty="0">
                <a:solidFill>
                  <a:srgbClr val="FFFFFF"/>
                </a:solidFill>
                <a:latin typeface="Carlito"/>
                <a:cs typeface="Carlito"/>
              </a:rPr>
              <a:t>Recognise that living </a:t>
            </a:r>
            <a:r>
              <a:rPr sz="2667" dirty="0">
                <a:solidFill>
                  <a:srgbClr val="FFFFFF"/>
                </a:solidFill>
                <a:latin typeface="Carlito"/>
                <a:cs typeface="Carlito"/>
              </a:rPr>
              <a:t>things </a:t>
            </a:r>
            <a:r>
              <a:rPr sz="2667" spc="-13" dirty="0">
                <a:solidFill>
                  <a:srgbClr val="FFFFFF"/>
                </a:solidFill>
                <a:latin typeface="Carlito"/>
                <a:cs typeface="Carlito"/>
              </a:rPr>
              <a:t>produce offspring </a:t>
            </a:r>
            <a:r>
              <a:rPr sz="2667" spc="-7" dirty="0">
                <a:solidFill>
                  <a:srgbClr val="FFFFFF"/>
                </a:solidFill>
                <a:latin typeface="Carlito"/>
                <a:cs typeface="Carlito"/>
              </a:rPr>
              <a:t>of </a:t>
            </a:r>
            <a:r>
              <a:rPr sz="2667" dirty="0">
                <a:solidFill>
                  <a:srgbClr val="FFFFFF"/>
                </a:solidFill>
                <a:latin typeface="Carlito"/>
                <a:cs typeface="Carlito"/>
              </a:rPr>
              <a:t>the </a:t>
            </a:r>
            <a:r>
              <a:rPr sz="2667" spc="-7" dirty="0">
                <a:solidFill>
                  <a:srgbClr val="FFFFFF"/>
                </a:solidFill>
                <a:latin typeface="Carlito"/>
                <a:cs typeface="Carlito"/>
              </a:rPr>
              <a:t>same </a:t>
            </a:r>
            <a:r>
              <a:rPr sz="2667" dirty="0">
                <a:solidFill>
                  <a:srgbClr val="FFFFFF"/>
                </a:solidFill>
                <a:latin typeface="Carlito"/>
                <a:cs typeface="Carlito"/>
              </a:rPr>
              <a:t>kind, but </a:t>
            </a:r>
            <a:r>
              <a:rPr sz="2667" spc="-7" dirty="0">
                <a:solidFill>
                  <a:srgbClr val="FFFFFF"/>
                </a:solidFill>
                <a:latin typeface="Carlito"/>
                <a:cs typeface="Carlito"/>
              </a:rPr>
              <a:t>normally </a:t>
            </a:r>
            <a:r>
              <a:rPr sz="2667" spc="-13" dirty="0">
                <a:solidFill>
                  <a:srgbClr val="FFFFFF"/>
                </a:solidFill>
                <a:latin typeface="Carlito"/>
                <a:cs typeface="Carlito"/>
              </a:rPr>
              <a:t>offsprin  </a:t>
            </a:r>
            <a:r>
              <a:rPr sz="2667" spc="-7" dirty="0">
                <a:solidFill>
                  <a:srgbClr val="FFFFFF"/>
                </a:solidFill>
                <a:latin typeface="Carlito"/>
                <a:cs typeface="Carlito"/>
              </a:rPr>
              <a:t>vary </a:t>
            </a:r>
            <a:r>
              <a:rPr sz="2667" dirty="0">
                <a:solidFill>
                  <a:srgbClr val="FFFFFF"/>
                </a:solidFill>
                <a:latin typeface="Carlito"/>
                <a:cs typeface="Carlito"/>
              </a:rPr>
              <a:t>and </a:t>
            </a:r>
            <a:r>
              <a:rPr sz="2667" spc="-13" dirty="0">
                <a:solidFill>
                  <a:srgbClr val="FFFFFF"/>
                </a:solidFill>
                <a:latin typeface="Carlito"/>
                <a:cs typeface="Carlito"/>
              </a:rPr>
              <a:t>are </a:t>
            </a:r>
            <a:r>
              <a:rPr sz="2667" spc="-7" dirty="0">
                <a:solidFill>
                  <a:srgbClr val="FFFFFF"/>
                </a:solidFill>
                <a:latin typeface="Carlito"/>
                <a:cs typeface="Carlito"/>
              </a:rPr>
              <a:t>not identical </a:t>
            </a:r>
            <a:r>
              <a:rPr sz="2667" spc="-20" dirty="0">
                <a:solidFill>
                  <a:srgbClr val="FFFFFF"/>
                </a:solidFill>
                <a:latin typeface="Carlito"/>
                <a:cs typeface="Carlito"/>
              </a:rPr>
              <a:t>to </a:t>
            </a:r>
            <a:r>
              <a:rPr sz="2667" dirty="0">
                <a:solidFill>
                  <a:srgbClr val="FFFFFF"/>
                </a:solidFill>
                <a:latin typeface="Carlito"/>
                <a:cs typeface="Carlito"/>
              </a:rPr>
              <a:t>their</a:t>
            </a:r>
            <a:r>
              <a:rPr sz="2667" spc="13" dirty="0">
                <a:solidFill>
                  <a:srgbClr val="FFFFFF"/>
                </a:solidFill>
                <a:latin typeface="Carlito"/>
                <a:cs typeface="Carlito"/>
              </a:rPr>
              <a:t> </a:t>
            </a:r>
            <a:r>
              <a:rPr sz="2667" spc="-13" dirty="0">
                <a:solidFill>
                  <a:srgbClr val="FFFFFF"/>
                </a:solidFill>
                <a:latin typeface="Carlito"/>
                <a:cs typeface="Carlito"/>
              </a:rPr>
              <a:t>parents</a:t>
            </a:r>
            <a:endParaRPr sz="2667">
              <a:solidFill>
                <a:prstClr val="black"/>
              </a:solidFill>
              <a:latin typeface="Carlito"/>
              <a:cs typeface="Carlito"/>
            </a:endParaRPr>
          </a:p>
        </p:txBody>
      </p:sp>
      <p:grpSp>
        <p:nvGrpSpPr>
          <p:cNvPr id="3" name="object 3"/>
          <p:cNvGrpSpPr/>
          <p:nvPr/>
        </p:nvGrpSpPr>
        <p:grpSpPr>
          <a:xfrm>
            <a:off x="-16254" y="603504"/>
            <a:ext cx="369993" cy="938953"/>
            <a:chOff x="-12191" y="452627"/>
            <a:chExt cx="277495" cy="704215"/>
          </a:xfrm>
        </p:grpSpPr>
        <p:sp>
          <p:nvSpPr>
            <p:cNvPr id="4" name="object 4"/>
            <p:cNvSpPr/>
            <p:nvPr/>
          </p:nvSpPr>
          <p:spPr>
            <a:xfrm>
              <a:off x="762" y="465581"/>
              <a:ext cx="251460" cy="678180"/>
            </a:xfrm>
            <a:custGeom>
              <a:avLst/>
              <a:gdLst/>
              <a:ahLst/>
              <a:cxnLst/>
              <a:rect l="l" t="t" r="r" b="b"/>
              <a:pathLst>
                <a:path w="251460" h="678180">
                  <a:moveTo>
                    <a:pt x="251460" y="0"/>
                  </a:moveTo>
                  <a:lnTo>
                    <a:pt x="0" y="0"/>
                  </a:lnTo>
                  <a:lnTo>
                    <a:pt x="0" y="678179"/>
                  </a:lnTo>
                  <a:lnTo>
                    <a:pt x="251460" y="678179"/>
                  </a:lnTo>
                  <a:lnTo>
                    <a:pt x="251460" y="0"/>
                  </a:lnTo>
                  <a:close/>
                </a:path>
              </a:pathLst>
            </a:custGeom>
            <a:solidFill>
              <a:srgbClr val="FFFFFF"/>
            </a:solidFill>
          </p:spPr>
          <p:txBody>
            <a:bodyPr wrap="square" lIns="0" tIns="0" rIns="0" bIns="0" rtlCol="0"/>
            <a:lstStyle/>
            <a:p>
              <a:pPr defTabSz="1219170"/>
              <a:endParaRPr sz="2400">
                <a:solidFill>
                  <a:prstClr val="black"/>
                </a:solidFill>
                <a:latin typeface="Calibri"/>
              </a:endParaRPr>
            </a:p>
          </p:txBody>
        </p:sp>
        <p:sp>
          <p:nvSpPr>
            <p:cNvPr id="5" name="object 5"/>
            <p:cNvSpPr/>
            <p:nvPr/>
          </p:nvSpPr>
          <p:spPr>
            <a:xfrm>
              <a:off x="762" y="465581"/>
              <a:ext cx="251460" cy="678180"/>
            </a:xfrm>
            <a:custGeom>
              <a:avLst/>
              <a:gdLst/>
              <a:ahLst/>
              <a:cxnLst/>
              <a:rect l="l" t="t" r="r" b="b"/>
              <a:pathLst>
                <a:path w="251460" h="678180">
                  <a:moveTo>
                    <a:pt x="0" y="678179"/>
                  </a:moveTo>
                  <a:lnTo>
                    <a:pt x="251460" y="678179"/>
                  </a:lnTo>
                  <a:lnTo>
                    <a:pt x="251460" y="0"/>
                  </a:lnTo>
                  <a:lnTo>
                    <a:pt x="0" y="0"/>
                  </a:lnTo>
                  <a:lnTo>
                    <a:pt x="0" y="678179"/>
                  </a:lnTo>
                  <a:close/>
                </a:path>
              </a:pathLst>
            </a:custGeom>
            <a:ln w="25908">
              <a:solidFill>
                <a:srgbClr val="FFFFFF"/>
              </a:solidFill>
            </a:ln>
          </p:spPr>
          <p:txBody>
            <a:bodyPr wrap="square" lIns="0" tIns="0" rIns="0" bIns="0" rtlCol="0"/>
            <a:lstStyle/>
            <a:p>
              <a:pPr defTabSz="1219170"/>
              <a:endParaRPr sz="2400">
                <a:solidFill>
                  <a:prstClr val="black"/>
                </a:solidFill>
                <a:latin typeface="Calibri"/>
              </a:endParaRPr>
            </a:p>
          </p:txBody>
        </p:sp>
      </p:grpSp>
      <p:sp>
        <p:nvSpPr>
          <p:cNvPr id="6" name="object 6"/>
          <p:cNvSpPr txBox="1">
            <a:spLocks noGrp="1"/>
          </p:cNvSpPr>
          <p:nvPr>
            <p:ph type="title"/>
          </p:nvPr>
        </p:nvSpPr>
        <p:spPr>
          <a:xfrm>
            <a:off x="532519" y="625111"/>
            <a:ext cx="7404947" cy="632651"/>
          </a:xfrm>
          <a:prstGeom prst="rect">
            <a:avLst/>
          </a:prstGeom>
        </p:spPr>
        <p:txBody>
          <a:bodyPr vert="horz" wrap="square" lIns="0" tIns="16933" rIns="0" bIns="0" rtlCol="0">
            <a:spAutoFit/>
          </a:bodyPr>
          <a:lstStyle/>
          <a:p>
            <a:pPr marL="16933">
              <a:spcBef>
                <a:spcPts val="133"/>
              </a:spcBef>
            </a:pPr>
            <a:r>
              <a:rPr sz="4000" spc="-20" dirty="0"/>
              <a:t>RSE </a:t>
            </a:r>
            <a:r>
              <a:rPr sz="4000" dirty="0"/>
              <a:t>in the science</a:t>
            </a:r>
            <a:r>
              <a:rPr sz="4000" spc="-113" dirty="0"/>
              <a:t> </a:t>
            </a:r>
            <a:r>
              <a:rPr sz="4000" dirty="0"/>
              <a:t>curriculum</a:t>
            </a:r>
          </a:p>
        </p:txBody>
      </p:sp>
    </p:spTree>
    <p:extLst>
      <p:ext uri="{BB962C8B-B14F-4D97-AF65-F5344CB8AC3E}">
        <p14:creationId xmlns:p14="http://schemas.microsoft.com/office/powerpoint/2010/main" val="763819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569099" y="2075889"/>
            <a:ext cx="2510841" cy="1442061"/>
          </a:xfrm>
          <a:prstGeom prst="rect">
            <a:avLst/>
          </a:prstGeom>
        </p:spPr>
        <p:txBody>
          <a:bodyPr vert="horz" wrap="square" lIns="0" tIns="86995" rIns="0" bIns="0" rtlCol="0">
            <a:spAutoFit/>
          </a:bodyPr>
          <a:lstStyle/>
          <a:p>
            <a:pPr marR="5080">
              <a:spcBef>
                <a:spcPts val="600"/>
              </a:spcBef>
            </a:pPr>
            <a:r>
              <a:rPr sz="4400" dirty="0">
                <a:solidFill>
                  <a:srgbClr val="FFFFFF"/>
                </a:solidFill>
                <a:latin typeface="+mj-lt"/>
                <a:cs typeface="Arial"/>
              </a:rPr>
              <a:t>Common  Principles</a:t>
            </a:r>
            <a:endParaRPr sz="4400" dirty="0">
              <a:latin typeface="+mj-lt"/>
              <a:cs typeface="Arial"/>
            </a:endParaRPr>
          </a:p>
        </p:txBody>
      </p:sp>
      <p:sp>
        <p:nvSpPr>
          <p:cNvPr id="4" name="object 4"/>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4527296" y="1303537"/>
            <a:ext cx="6902704" cy="1965923"/>
          </a:xfrm>
          <a:prstGeom prst="rect">
            <a:avLst/>
          </a:prstGeom>
        </p:spPr>
        <p:txBody>
          <a:bodyPr vert="horz" wrap="square" lIns="0" tIns="97790" rIns="0" bIns="0" rtlCol="0">
            <a:spAutoFit/>
          </a:bodyPr>
          <a:lstStyle/>
          <a:p>
            <a:pPr marL="241300" indent="-228600">
              <a:lnSpc>
                <a:spcPct val="100000"/>
              </a:lnSpc>
              <a:spcBef>
                <a:spcPts val="770"/>
              </a:spcBef>
              <a:buFont typeface="Arial"/>
              <a:buChar char="•"/>
              <a:tabLst>
                <a:tab pos="241300" algn="l"/>
              </a:tabLst>
            </a:pPr>
            <a:r>
              <a:rPr sz="2800" spc="-50" dirty="0">
                <a:cs typeface="Carlito"/>
              </a:rPr>
              <a:t>We </a:t>
            </a:r>
            <a:r>
              <a:rPr sz="2800" dirty="0">
                <a:cs typeface="Carlito"/>
              </a:rPr>
              <a:t>all </a:t>
            </a:r>
            <a:r>
              <a:rPr sz="2800" spc="-10" dirty="0">
                <a:cs typeface="Carlito"/>
              </a:rPr>
              <a:t>want </a:t>
            </a:r>
            <a:r>
              <a:rPr sz="2800" spc="-5" dirty="0">
                <a:cs typeface="Carlito"/>
              </a:rPr>
              <a:t>what </a:t>
            </a:r>
            <a:r>
              <a:rPr sz="2800" dirty="0">
                <a:cs typeface="Carlito"/>
              </a:rPr>
              <a:t>is </a:t>
            </a:r>
            <a:r>
              <a:rPr sz="2800" spc="-10" dirty="0">
                <a:cs typeface="Carlito"/>
              </a:rPr>
              <a:t>best </a:t>
            </a:r>
            <a:r>
              <a:rPr sz="2800" spc="-15" dirty="0">
                <a:cs typeface="Carlito"/>
              </a:rPr>
              <a:t>for</a:t>
            </a:r>
            <a:r>
              <a:rPr sz="2800" spc="-60" dirty="0">
                <a:cs typeface="Carlito"/>
              </a:rPr>
              <a:t> </a:t>
            </a:r>
            <a:r>
              <a:rPr sz="2800" spc="-10" dirty="0">
                <a:cs typeface="Carlito"/>
              </a:rPr>
              <a:t>children.</a:t>
            </a:r>
            <a:endParaRPr sz="2800" dirty="0">
              <a:cs typeface="Carlito"/>
            </a:endParaRPr>
          </a:p>
          <a:p>
            <a:pPr marL="241300" marR="5080" indent="-228600">
              <a:lnSpc>
                <a:spcPts val="3030"/>
              </a:lnSpc>
              <a:spcBef>
                <a:spcPts val="1050"/>
              </a:spcBef>
              <a:buFont typeface="Arial"/>
              <a:buChar char="•"/>
              <a:tabLst>
                <a:tab pos="241300" algn="l"/>
              </a:tabLst>
            </a:pPr>
            <a:r>
              <a:rPr sz="2800" spc="-50" dirty="0">
                <a:cs typeface="Carlito"/>
              </a:rPr>
              <a:t>We </a:t>
            </a:r>
            <a:r>
              <a:rPr sz="2800" spc="-10" dirty="0">
                <a:cs typeface="Carlito"/>
              </a:rPr>
              <a:t>want </a:t>
            </a:r>
            <a:r>
              <a:rPr sz="2800" spc="-15" dirty="0">
                <a:cs typeface="Carlito"/>
              </a:rPr>
              <a:t>to protect </a:t>
            </a:r>
            <a:r>
              <a:rPr sz="2800" spc="-10" dirty="0">
                <a:cs typeface="Carlito"/>
              </a:rPr>
              <a:t>children </a:t>
            </a:r>
            <a:r>
              <a:rPr sz="2800" dirty="0">
                <a:cs typeface="Carlito"/>
              </a:rPr>
              <a:t>and </a:t>
            </a:r>
            <a:r>
              <a:rPr sz="2800" spc="-15" dirty="0">
                <a:cs typeface="Carlito"/>
              </a:rPr>
              <a:t>to </a:t>
            </a:r>
            <a:r>
              <a:rPr sz="2800" spc="-30" dirty="0">
                <a:cs typeface="Carlito"/>
              </a:rPr>
              <a:t>keep  </a:t>
            </a:r>
            <a:r>
              <a:rPr sz="2800" dirty="0">
                <a:cs typeface="Carlito"/>
              </a:rPr>
              <a:t>them</a:t>
            </a:r>
            <a:r>
              <a:rPr sz="2800" spc="-10" dirty="0">
                <a:cs typeface="Carlito"/>
              </a:rPr>
              <a:t> </a:t>
            </a:r>
            <a:r>
              <a:rPr sz="2800" spc="-20" dirty="0">
                <a:cs typeface="Carlito"/>
              </a:rPr>
              <a:t>safe</a:t>
            </a:r>
            <a:r>
              <a:rPr sz="2800" spc="-20" dirty="0" smtClean="0">
                <a:cs typeface="Carlito"/>
              </a:rPr>
              <a:t>.</a:t>
            </a:r>
            <a:endParaRPr lang="en-US" sz="2800" spc="-20" dirty="0" smtClean="0">
              <a:cs typeface="Carlito"/>
            </a:endParaRPr>
          </a:p>
          <a:p>
            <a:pPr marL="241300" marR="5080" indent="-228600">
              <a:lnSpc>
                <a:spcPts val="3030"/>
              </a:lnSpc>
              <a:spcBef>
                <a:spcPts val="1050"/>
              </a:spcBef>
              <a:buFont typeface="Arial"/>
              <a:buChar char="•"/>
              <a:tabLst>
                <a:tab pos="241300" algn="l"/>
              </a:tabLst>
            </a:pPr>
            <a:r>
              <a:rPr lang="en-US" sz="2800" dirty="0">
                <a:cs typeface="Carlito"/>
              </a:rPr>
              <a:t>We want children to be healthy and happy</a:t>
            </a:r>
            <a:endParaRPr sz="2800" dirty="0">
              <a:cs typeface="Carlito"/>
            </a:endParaRPr>
          </a:p>
        </p:txBody>
      </p:sp>
      <p:sp>
        <p:nvSpPr>
          <p:cNvPr id="7" name="object 7"/>
          <p:cNvSpPr txBox="1"/>
          <p:nvPr/>
        </p:nvSpPr>
        <p:spPr>
          <a:xfrm>
            <a:off x="5905246" y="3818077"/>
            <a:ext cx="5524754" cy="444994"/>
          </a:xfrm>
          <a:prstGeom prst="rect">
            <a:avLst/>
          </a:prstGeom>
        </p:spPr>
        <p:txBody>
          <a:bodyPr vert="horz" wrap="square" lIns="0" tIns="13970" rIns="0" bIns="0" rtlCol="0">
            <a:spAutoFit/>
          </a:bodyPr>
          <a:lstStyle/>
          <a:p>
            <a:pPr marL="12700">
              <a:lnSpc>
                <a:spcPct val="100000"/>
              </a:lnSpc>
              <a:spcBef>
                <a:spcPts val="110"/>
              </a:spcBef>
            </a:pPr>
            <a:r>
              <a:rPr sz="2800" b="1" dirty="0">
                <a:cs typeface="Carlito"/>
              </a:rPr>
              <a:t>High </a:t>
            </a:r>
            <a:r>
              <a:rPr sz="2800" b="1" spc="5" dirty="0">
                <a:cs typeface="Carlito"/>
              </a:rPr>
              <a:t>quality </a:t>
            </a:r>
            <a:r>
              <a:rPr sz="2800" b="1" spc="-10" dirty="0">
                <a:cs typeface="Carlito"/>
              </a:rPr>
              <a:t>RSE </a:t>
            </a:r>
            <a:r>
              <a:rPr sz="2800" b="1" dirty="0">
                <a:cs typeface="Carlito"/>
              </a:rPr>
              <a:t>is </a:t>
            </a:r>
            <a:r>
              <a:rPr sz="2800" b="1" spc="5" dirty="0">
                <a:cs typeface="Carlito"/>
              </a:rPr>
              <a:t>part </a:t>
            </a:r>
            <a:r>
              <a:rPr sz="2800" b="1" dirty="0">
                <a:cs typeface="Carlito"/>
              </a:rPr>
              <a:t>of</a:t>
            </a:r>
            <a:r>
              <a:rPr sz="2800" b="1" spc="-185" dirty="0">
                <a:cs typeface="Carlito"/>
              </a:rPr>
              <a:t> </a:t>
            </a:r>
            <a:r>
              <a:rPr sz="2800" b="1" spc="5" dirty="0">
                <a:cs typeface="Carlito"/>
              </a:rPr>
              <a:t>this.</a:t>
            </a:r>
            <a:endParaRPr sz="2800" dirty="0">
              <a:cs typeface="Carlito"/>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304800" y="304800"/>
            <a:ext cx="3657600" cy="5594865"/>
          </a:xfrm>
          <a:prstGeom prst="rect">
            <a:avLst/>
          </a:prstGeom>
        </p:spPr>
        <p:txBody>
          <a:bodyPr vert="horz" wrap="square" lIns="0" tIns="78740" rIns="0" bIns="0" rtlCol="0">
            <a:spAutoFit/>
          </a:bodyPr>
          <a:lstStyle/>
          <a:p>
            <a:pPr marL="12700" marR="5080">
              <a:lnSpc>
                <a:spcPct val="90000"/>
              </a:lnSpc>
              <a:spcBef>
                <a:spcPts val="620"/>
              </a:spcBef>
            </a:pPr>
            <a:r>
              <a:rPr lang="en-US" sz="4400" dirty="0" smtClean="0">
                <a:solidFill>
                  <a:srgbClr val="FFFFFF"/>
                </a:solidFill>
                <a:latin typeface="+mj-lt"/>
                <a:cs typeface="Arial"/>
              </a:rPr>
              <a:t>Sex education in Primary </a:t>
            </a:r>
          </a:p>
          <a:p>
            <a:pPr marL="12700" marR="5080">
              <a:lnSpc>
                <a:spcPct val="90000"/>
              </a:lnSpc>
              <a:spcBef>
                <a:spcPts val="620"/>
              </a:spcBef>
            </a:pPr>
            <a:endParaRPr lang="en-US" sz="4400" dirty="0">
              <a:solidFill>
                <a:srgbClr val="FFFFFF"/>
              </a:solidFill>
              <a:latin typeface="+mj-lt"/>
              <a:cs typeface="Arial"/>
            </a:endParaRPr>
          </a:p>
          <a:p>
            <a:pPr marL="12700" marR="5080">
              <a:lnSpc>
                <a:spcPct val="90000"/>
              </a:lnSpc>
              <a:spcBef>
                <a:spcPts val="620"/>
              </a:spcBef>
            </a:pPr>
            <a:r>
              <a:rPr lang="en-US" sz="4400" dirty="0" smtClean="0">
                <a:solidFill>
                  <a:srgbClr val="FFFFFF"/>
                </a:solidFill>
                <a:latin typeface="+mj-lt"/>
                <a:cs typeface="Arial"/>
              </a:rPr>
              <a:t>From the </a:t>
            </a:r>
            <a:r>
              <a:rPr lang="en-US" sz="4400" dirty="0" err="1" smtClean="0">
                <a:solidFill>
                  <a:srgbClr val="FFFFFF"/>
                </a:solidFill>
                <a:latin typeface="+mj-lt"/>
                <a:cs typeface="Arial"/>
              </a:rPr>
              <a:t>DfE</a:t>
            </a:r>
            <a:r>
              <a:rPr lang="en-US" sz="4400" dirty="0" smtClean="0">
                <a:solidFill>
                  <a:srgbClr val="FFFFFF"/>
                </a:solidFill>
                <a:latin typeface="+mj-lt"/>
                <a:cs typeface="Arial"/>
              </a:rPr>
              <a:t> Guidance</a:t>
            </a:r>
          </a:p>
          <a:p>
            <a:pPr marL="12700" marR="5080">
              <a:lnSpc>
                <a:spcPct val="90000"/>
              </a:lnSpc>
              <a:spcBef>
                <a:spcPts val="620"/>
              </a:spcBef>
            </a:pPr>
            <a:endParaRPr lang="en-US" sz="4400" dirty="0">
              <a:solidFill>
                <a:srgbClr val="FFFFFF"/>
              </a:solidFill>
              <a:latin typeface="+mj-lt"/>
              <a:cs typeface="Arial"/>
            </a:endParaRPr>
          </a:p>
          <a:p>
            <a:pPr marL="12700" marR="5080">
              <a:lnSpc>
                <a:spcPct val="90000"/>
              </a:lnSpc>
              <a:spcBef>
                <a:spcPts val="620"/>
              </a:spcBef>
            </a:pPr>
            <a:r>
              <a:rPr lang="en-US" sz="2800" dirty="0" smtClean="0">
                <a:solidFill>
                  <a:srgbClr val="FFFFFF"/>
                </a:solidFill>
                <a:latin typeface="+mj-lt"/>
                <a:cs typeface="Arial"/>
              </a:rPr>
              <a:t>Primary schools can decide whether to continue to offer sex education</a:t>
            </a:r>
            <a:endParaRPr sz="2800" dirty="0">
              <a:latin typeface="+mj-lt"/>
              <a:cs typeface="Arial"/>
            </a:endParaRPr>
          </a:p>
        </p:txBody>
      </p:sp>
      <p:sp>
        <p:nvSpPr>
          <p:cNvPr id="6" name="object 4"/>
          <p:cNvSpPr txBox="1"/>
          <p:nvPr/>
        </p:nvSpPr>
        <p:spPr>
          <a:xfrm>
            <a:off x="4648200" y="679902"/>
            <a:ext cx="7543800" cy="5810565"/>
          </a:xfrm>
          <a:prstGeom prst="rect">
            <a:avLst/>
          </a:prstGeom>
        </p:spPr>
        <p:txBody>
          <a:bodyPr vert="horz" wrap="square" lIns="0" tIns="13970" rIns="0" bIns="0" rtlCol="0">
            <a:spAutoFit/>
          </a:bodyPr>
          <a:lstStyle/>
          <a:p>
            <a:pPr marL="227965" marR="636270" indent="-227965">
              <a:lnSpc>
                <a:spcPts val="2510"/>
              </a:lnSpc>
              <a:spcBef>
                <a:spcPts val="110"/>
              </a:spcBef>
              <a:buFont typeface="Arial"/>
              <a:buChar char="•"/>
              <a:tabLst>
                <a:tab pos="227965" algn="l"/>
                <a:tab pos="241300" algn="l"/>
              </a:tabLst>
            </a:pPr>
            <a:r>
              <a:rPr lang="en-US" sz="2400" dirty="0" smtClean="0"/>
              <a:t>65. </a:t>
            </a:r>
            <a:r>
              <a:rPr lang="en-US" sz="2400" b="1" dirty="0" smtClean="0"/>
              <a:t>The Relationships Education, RSE, and Health Education (England) Regulations 2019 have made Relationships Education compulsory in all primary schools. Sex education is not compulsory in primary schools</a:t>
            </a:r>
            <a:r>
              <a:rPr lang="en-US" sz="2400" dirty="0" smtClean="0"/>
              <a:t> and the content set out in this guidance therefore focuses on Relationships Education. </a:t>
            </a:r>
          </a:p>
          <a:p>
            <a:pPr marL="227965" marR="636270" indent="-227965">
              <a:lnSpc>
                <a:spcPts val="2510"/>
              </a:lnSpc>
              <a:spcBef>
                <a:spcPts val="110"/>
              </a:spcBef>
              <a:buFont typeface="Arial"/>
              <a:buChar char="•"/>
              <a:tabLst>
                <a:tab pos="227965" algn="l"/>
                <a:tab pos="241300" algn="l"/>
              </a:tabLst>
            </a:pPr>
            <a:endParaRPr lang="en-US" sz="2400" dirty="0"/>
          </a:p>
          <a:p>
            <a:pPr marL="227965" marR="636270" indent="-227965">
              <a:lnSpc>
                <a:spcPts val="2510"/>
              </a:lnSpc>
              <a:spcBef>
                <a:spcPts val="110"/>
              </a:spcBef>
              <a:buFont typeface="Arial"/>
              <a:buChar char="•"/>
              <a:tabLst>
                <a:tab pos="227965" algn="l"/>
                <a:tab pos="241300" algn="l"/>
              </a:tabLst>
            </a:pPr>
            <a:r>
              <a:rPr lang="en-US" sz="2400" dirty="0" smtClean="0"/>
              <a:t>66. …</a:t>
            </a:r>
            <a:r>
              <a:rPr lang="en-US" sz="2400" b="1" dirty="0" smtClean="0"/>
              <a:t>The national curriculum for science also includes subject content in related areas</a:t>
            </a:r>
            <a:r>
              <a:rPr lang="en-US" sz="2400" dirty="0" smtClean="0"/>
              <a:t>, such as the main external body parts, the human body as it grows from birth to old age (including puberty) and reproduction in some plants and animals. It will be for primary schools to determine whether they need to cover any additional content on sex education to meet the needs of their pupils. Many primary schools already choose to teach some aspects of sex education and will continue to do so, although it is not a requirement. </a:t>
            </a:r>
            <a:endParaRPr sz="2200" dirty="0">
              <a:latin typeface="Carlito"/>
              <a:cs typeface="Carlito"/>
            </a:endParaRPr>
          </a:p>
        </p:txBody>
      </p:sp>
    </p:spTree>
    <p:extLst>
      <p:ext uri="{BB962C8B-B14F-4D97-AF65-F5344CB8AC3E}">
        <p14:creationId xmlns:p14="http://schemas.microsoft.com/office/powerpoint/2010/main" val="663608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p:nvPr/>
        </p:nvSpPr>
        <p:spPr>
          <a:xfrm>
            <a:off x="4495800" y="381000"/>
            <a:ext cx="7543800" cy="4194738"/>
          </a:xfrm>
          <a:prstGeom prst="rect">
            <a:avLst/>
          </a:prstGeom>
        </p:spPr>
        <p:txBody>
          <a:bodyPr vert="horz" wrap="square" lIns="0" tIns="13970" rIns="0" bIns="0" rtlCol="0">
            <a:spAutoFit/>
          </a:bodyPr>
          <a:lstStyle/>
          <a:p>
            <a:pPr marL="227965" marR="636270" indent="-227965">
              <a:lnSpc>
                <a:spcPts val="2510"/>
              </a:lnSpc>
              <a:spcBef>
                <a:spcPts val="110"/>
              </a:spcBef>
              <a:buFont typeface="Arial"/>
              <a:buChar char="•"/>
              <a:tabLst>
                <a:tab pos="227965" algn="l"/>
                <a:tab pos="241300" algn="l"/>
              </a:tabLst>
            </a:pPr>
            <a:r>
              <a:rPr lang="en-US" sz="2400" dirty="0" smtClean="0"/>
              <a:t>67. It is important that the transition phase before moving to secondary school supports pupils’ ongoing emotional and physical development effectively. </a:t>
            </a:r>
            <a:r>
              <a:rPr lang="en-US" sz="2400" b="1" dirty="0" smtClean="0"/>
              <a:t>The Department continues to recommend therefore that all primary schools should have a sex education </a:t>
            </a:r>
            <a:r>
              <a:rPr lang="en-US" sz="2400" b="1" dirty="0" err="1" smtClean="0"/>
              <a:t>programme</a:t>
            </a:r>
            <a:r>
              <a:rPr lang="en-US" sz="2400" b="1" dirty="0" smtClean="0"/>
              <a:t> tailored to the age and the physical and emotional maturity of the pupils. It should ensure that both boys and girls are prepared for the changes that adolescence brings</a:t>
            </a:r>
            <a:r>
              <a:rPr lang="en-US" sz="2400" dirty="0" smtClean="0"/>
              <a:t> and – drawing on knowledge of the human life cycle set out in the national curriculum for science - how a baby is conceived and born. </a:t>
            </a:r>
          </a:p>
          <a:p>
            <a:pPr marL="227965" marR="636270" indent="-227965">
              <a:lnSpc>
                <a:spcPts val="2510"/>
              </a:lnSpc>
              <a:spcBef>
                <a:spcPts val="110"/>
              </a:spcBef>
              <a:buFont typeface="Arial"/>
              <a:buChar char="•"/>
              <a:tabLst>
                <a:tab pos="227965" algn="l"/>
                <a:tab pos="241300" algn="l"/>
              </a:tabLst>
            </a:pPr>
            <a:endParaRPr lang="en-US" sz="2400" dirty="0"/>
          </a:p>
        </p:txBody>
      </p:sp>
      <p:sp>
        <p:nvSpPr>
          <p:cNvPr id="3" name="object 3"/>
          <p:cNvSpPr txBox="1"/>
          <p:nvPr/>
        </p:nvSpPr>
        <p:spPr>
          <a:xfrm>
            <a:off x="304800" y="304800"/>
            <a:ext cx="3657600" cy="5163978"/>
          </a:xfrm>
          <a:prstGeom prst="rect">
            <a:avLst/>
          </a:prstGeom>
        </p:spPr>
        <p:txBody>
          <a:bodyPr vert="horz" wrap="square" lIns="0" tIns="78740" rIns="0" bIns="0" rtlCol="0">
            <a:spAutoFit/>
          </a:bodyPr>
          <a:lstStyle/>
          <a:p>
            <a:pPr marL="12700" marR="5080">
              <a:lnSpc>
                <a:spcPct val="90000"/>
              </a:lnSpc>
              <a:spcBef>
                <a:spcPts val="620"/>
              </a:spcBef>
            </a:pPr>
            <a:r>
              <a:rPr lang="en-US" sz="4400" dirty="0" smtClean="0">
                <a:solidFill>
                  <a:srgbClr val="FFFFFF"/>
                </a:solidFill>
                <a:latin typeface="+mj-lt"/>
                <a:cs typeface="Arial"/>
              </a:rPr>
              <a:t>From the </a:t>
            </a:r>
            <a:r>
              <a:rPr lang="en-US" sz="4400" dirty="0" err="1" smtClean="0">
                <a:solidFill>
                  <a:srgbClr val="FFFFFF"/>
                </a:solidFill>
                <a:latin typeface="+mj-lt"/>
                <a:cs typeface="Arial"/>
              </a:rPr>
              <a:t>DfE</a:t>
            </a:r>
            <a:r>
              <a:rPr lang="en-US" sz="4400" dirty="0" smtClean="0">
                <a:solidFill>
                  <a:srgbClr val="FFFFFF"/>
                </a:solidFill>
                <a:latin typeface="+mj-lt"/>
                <a:cs typeface="Arial"/>
              </a:rPr>
              <a:t> Guidance</a:t>
            </a:r>
          </a:p>
          <a:p>
            <a:pPr marL="12700" marR="5080">
              <a:lnSpc>
                <a:spcPct val="90000"/>
              </a:lnSpc>
              <a:spcBef>
                <a:spcPts val="620"/>
              </a:spcBef>
            </a:pPr>
            <a:endParaRPr lang="en-US" sz="4400" dirty="0" smtClean="0">
              <a:solidFill>
                <a:srgbClr val="FFFFFF"/>
              </a:solidFill>
              <a:latin typeface="+mj-lt"/>
              <a:cs typeface="Arial"/>
            </a:endParaRPr>
          </a:p>
          <a:p>
            <a:pPr marL="12700" marR="5080">
              <a:lnSpc>
                <a:spcPct val="90000"/>
              </a:lnSpc>
              <a:spcBef>
                <a:spcPts val="620"/>
              </a:spcBef>
            </a:pPr>
            <a:r>
              <a:rPr lang="en-US" sz="2800" dirty="0" smtClean="0">
                <a:solidFill>
                  <a:srgbClr val="FFFFFF"/>
                </a:solidFill>
                <a:latin typeface="+mj-lt"/>
                <a:cs typeface="Arial"/>
              </a:rPr>
              <a:t>Relationships and Health Education is compulsory in primary schools. While sex education is not statutory, the </a:t>
            </a:r>
            <a:r>
              <a:rPr lang="en-US" sz="2800" dirty="0" err="1" smtClean="0">
                <a:solidFill>
                  <a:srgbClr val="FFFFFF"/>
                </a:solidFill>
                <a:latin typeface="+mj-lt"/>
                <a:cs typeface="Arial"/>
              </a:rPr>
              <a:t>DfE</a:t>
            </a:r>
            <a:r>
              <a:rPr lang="en-US" sz="2800" dirty="0" smtClean="0">
                <a:solidFill>
                  <a:srgbClr val="FFFFFF"/>
                </a:solidFill>
                <a:latin typeface="+mj-lt"/>
                <a:cs typeface="Arial"/>
              </a:rPr>
              <a:t> recommends sex education is taught in primary schools</a:t>
            </a:r>
            <a:endParaRPr sz="2800" dirty="0">
              <a:latin typeface="+mj-lt"/>
              <a:cs typeface="Arial"/>
            </a:endParaRPr>
          </a:p>
        </p:txBody>
      </p:sp>
    </p:spTree>
    <p:extLst>
      <p:ext uri="{BB962C8B-B14F-4D97-AF65-F5344CB8AC3E}">
        <p14:creationId xmlns:p14="http://schemas.microsoft.com/office/powerpoint/2010/main" val="2054362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4"/>
          <p:cNvSpPr txBox="1"/>
          <p:nvPr/>
        </p:nvSpPr>
        <p:spPr>
          <a:xfrm>
            <a:off x="4419600" y="304800"/>
            <a:ext cx="7620000" cy="6810839"/>
          </a:xfrm>
          <a:prstGeom prst="rect">
            <a:avLst/>
          </a:prstGeom>
        </p:spPr>
        <p:txBody>
          <a:bodyPr vert="horz" wrap="square" lIns="0" tIns="13970" rIns="0" bIns="0" rtlCol="0">
            <a:spAutoFit/>
          </a:bodyPr>
          <a:lstStyle/>
          <a:p>
            <a:pPr marL="227965" marR="636270" indent="-227965">
              <a:lnSpc>
                <a:spcPts val="2510"/>
              </a:lnSpc>
              <a:spcBef>
                <a:spcPts val="110"/>
              </a:spcBef>
              <a:buFont typeface="Arial"/>
              <a:buChar char="•"/>
              <a:tabLst>
                <a:tab pos="227965" algn="l"/>
                <a:tab pos="241300" algn="l"/>
              </a:tabLst>
            </a:pPr>
            <a:r>
              <a:rPr lang="en-US" sz="2400" dirty="0"/>
              <a:t>As well as consulting parents more generally about the school’s overall policy, primary </a:t>
            </a:r>
            <a:r>
              <a:rPr lang="en-US" sz="2400" b="1" dirty="0"/>
              <a:t>schools should consult parents before the final year of primary school about the detailed content of what will be taught</a:t>
            </a:r>
            <a:r>
              <a:rPr lang="en-US" sz="2400" dirty="0"/>
              <a:t>. This process should include offering parents support in talking to their children about sex education and how to link this with what is being taught in </a:t>
            </a:r>
            <a:r>
              <a:rPr lang="en-US" sz="2400" dirty="0" smtClean="0"/>
              <a:t>school…..</a:t>
            </a:r>
            <a:endParaRPr lang="en-US" sz="2200" dirty="0">
              <a:latin typeface="Carlito"/>
              <a:cs typeface="Carlito"/>
            </a:endParaRPr>
          </a:p>
          <a:p>
            <a:pPr marL="227965" marR="636270" indent="-227965">
              <a:lnSpc>
                <a:spcPts val="2510"/>
              </a:lnSpc>
              <a:spcBef>
                <a:spcPts val="110"/>
              </a:spcBef>
              <a:buFont typeface="Arial"/>
              <a:buChar char="•"/>
              <a:tabLst>
                <a:tab pos="227965" algn="l"/>
                <a:tab pos="241300" algn="l"/>
              </a:tabLst>
            </a:pPr>
            <a:endParaRPr lang="en-US" sz="2400" dirty="0" smtClean="0"/>
          </a:p>
          <a:p>
            <a:pPr marL="227965" marR="636270" indent="-227965">
              <a:lnSpc>
                <a:spcPts val="2510"/>
              </a:lnSpc>
              <a:spcBef>
                <a:spcPts val="110"/>
              </a:spcBef>
              <a:buFont typeface="Arial"/>
              <a:buChar char="•"/>
              <a:tabLst>
                <a:tab pos="227965" algn="l"/>
                <a:tab pos="241300" algn="l"/>
              </a:tabLst>
            </a:pPr>
            <a:r>
              <a:rPr lang="en-US" sz="2400" dirty="0" smtClean="0"/>
              <a:t>68. Where a maintained primary school chooses to teach aspects of sex education (which go beyond the national curriculum for science), </a:t>
            </a:r>
            <a:r>
              <a:rPr lang="en-US" sz="2400" b="1" dirty="0" smtClean="0"/>
              <a:t>the school must set this out in their policy</a:t>
            </a:r>
            <a:r>
              <a:rPr lang="en-US" sz="2400" dirty="0" smtClean="0"/>
              <a:t> and all schools should consult with parents on what is to be covered. </a:t>
            </a:r>
          </a:p>
          <a:p>
            <a:pPr marL="227965" marR="636270" indent="-227965">
              <a:lnSpc>
                <a:spcPts val="2510"/>
              </a:lnSpc>
              <a:spcBef>
                <a:spcPts val="110"/>
              </a:spcBef>
              <a:buFont typeface="Arial"/>
              <a:buChar char="•"/>
              <a:tabLst>
                <a:tab pos="227965" algn="l"/>
                <a:tab pos="241300" algn="l"/>
              </a:tabLst>
            </a:pPr>
            <a:endParaRPr lang="en-US" sz="2400" dirty="0"/>
          </a:p>
          <a:p>
            <a:pPr marL="227965" marR="636270" indent="-227965">
              <a:lnSpc>
                <a:spcPts val="2510"/>
              </a:lnSpc>
              <a:spcBef>
                <a:spcPts val="110"/>
              </a:spcBef>
              <a:buFont typeface="Arial"/>
              <a:buChar char="•"/>
              <a:tabLst>
                <a:tab pos="227965" algn="l"/>
                <a:tab pos="241300" algn="l"/>
              </a:tabLst>
            </a:pPr>
            <a:r>
              <a:rPr lang="en-US" sz="2400" b="1" dirty="0" smtClean="0"/>
              <a:t>Primary schools that choose to teach sex education must allow parents a right to withdraw their children. </a:t>
            </a:r>
            <a:r>
              <a:rPr lang="en-US" sz="2400" dirty="0" smtClean="0"/>
              <a:t>Unlike sex education in RSE at secondary, in primary schools, head teachers must comply with a parent’s wish to withdraw their child from sex education beyond the national curriculum for science. </a:t>
            </a:r>
          </a:p>
          <a:p>
            <a:pPr marR="636270">
              <a:lnSpc>
                <a:spcPts val="2510"/>
              </a:lnSpc>
              <a:spcBef>
                <a:spcPts val="110"/>
              </a:spcBef>
              <a:tabLst>
                <a:tab pos="227965" algn="l"/>
                <a:tab pos="241300" algn="l"/>
              </a:tabLst>
            </a:pPr>
            <a:endParaRPr lang="en-US" sz="2400" dirty="0"/>
          </a:p>
        </p:txBody>
      </p:sp>
      <p:sp>
        <p:nvSpPr>
          <p:cNvPr id="4" name="object 3"/>
          <p:cNvSpPr txBox="1"/>
          <p:nvPr/>
        </p:nvSpPr>
        <p:spPr>
          <a:xfrm>
            <a:off x="304800" y="304800"/>
            <a:ext cx="3657600" cy="6093463"/>
          </a:xfrm>
          <a:prstGeom prst="rect">
            <a:avLst/>
          </a:prstGeom>
        </p:spPr>
        <p:txBody>
          <a:bodyPr vert="horz" wrap="square" lIns="0" tIns="78740" rIns="0" bIns="0" rtlCol="0">
            <a:spAutoFit/>
          </a:bodyPr>
          <a:lstStyle/>
          <a:p>
            <a:pPr marL="12700" marR="5080">
              <a:lnSpc>
                <a:spcPct val="90000"/>
              </a:lnSpc>
              <a:spcBef>
                <a:spcPts val="620"/>
              </a:spcBef>
            </a:pPr>
            <a:r>
              <a:rPr lang="en-US" sz="4400" dirty="0" smtClean="0">
                <a:solidFill>
                  <a:srgbClr val="FFFFFF"/>
                </a:solidFill>
                <a:latin typeface="+mj-lt"/>
                <a:cs typeface="Arial"/>
              </a:rPr>
              <a:t>From the </a:t>
            </a:r>
            <a:r>
              <a:rPr lang="en-US" sz="4400" dirty="0" err="1" smtClean="0">
                <a:solidFill>
                  <a:srgbClr val="FFFFFF"/>
                </a:solidFill>
                <a:latin typeface="+mj-lt"/>
                <a:cs typeface="Arial"/>
              </a:rPr>
              <a:t>DfE</a:t>
            </a:r>
            <a:r>
              <a:rPr lang="en-US" sz="4400" dirty="0" smtClean="0">
                <a:solidFill>
                  <a:srgbClr val="FFFFFF"/>
                </a:solidFill>
                <a:latin typeface="+mj-lt"/>
                <a:cs typeface="Arial"/>
              </a:rPr>
              <a:t> Guidance</a:t>
            </a:r>
          </a:p>
          <a:p>
            <a:pPr marL="12700" marR="5080">
              <a:lnSpc>
                <a:spcPct val="90000"/>
              </a:lnSpc>
              <a:spcBef>
                <a:spcPts val="620"/>
              </a:spcBef>
            </a:pPr>
            <a:endParaRPr lang="en-US" sz="4400" dirty="0" smtClean="0">
              <a:solidFill>
                <a:srgbClr val="FFFFFF"/>
              </a:solidFill>
              <a:latin typeface="+mj-lt"/>
              <a:cs typeface="Arial"/>
            </a:endParaRPr>
          </a:p>
          <a:p>
            <a:pPr marL="12700" marR="5080">
              <a:lnSpc>
                <a:spcPct val="90000"/>
              </a:lnSpc>
              <a:spcBef>
                <a:spcPts val="620"/>
              </a:spcBef>
            </a:pPr>
            <a:r>
              <a:rPr lang="en-US" sz="2800" dirty="0" smtClean="0">
                <a:solidFill>
                  <a:srgbClr val="FFFFFF"/>
                </a:solidFill>
                <a:latin typeface="+mj-lt"/>
                <a:cs typeface="Arial"/>
              </a:rPr>
              <a:t>We will consult with parents about content being taught and set it out clearly in the RSE Policy. </a:t>
            </a:r>
          </a:p>
          <a:p>
            <a:pPr marL="12700" marR="5080">
              <a:lnSpc>
                <a:spcPct val="90000"/>
              </a:lnSpc>
              <a:spcBef>
                <a:spcPts val="620"/>
              </a:spcBef>
            </a:pPr>
            <a:endParaRPr lang="en-US" sz="2800" dirty="0">
              <a:solidFill>
                <a:srgbClr val="FFFFFF"/>
              </a:solidFill>
              <a:latin typeface="+mj-lt"/>
              <a:cs typeface="Arial"/>
            </a:endParaRPr>
          </a:p>
          <a:p>
            <a:pPr marL="12700" marR="5080">
              <a:lnSpc>
                <a:spcPct val="90000"/>
              </a:lnSpc>
              <a:spcBef>
                <a:spcPts val="620"/>
              </a:spcBef>
            </a:pPr>
            <a:r>
              <a:rPr lang="en-US" sz="2800" dirty="0" smtClean="0">
                <a:solidFill>
                  <a:srgbClr val="FFFFFF"/>
                </a:solidFill>
                <a:latin typeface="+mj-lt"/>
                <a:cs typeface="Arial"/>
              </a:rPr>
              <a:t>Parents retain the right to withdraw their children from year 6 sex education lessons</a:t>
            </a:r>
            <a:endParaRPr sz="2800" dirty="0">
              <a:latin typeface="+mj-lt"/>
              <a:cs typeface="Arial"/>
            </a:endParaRPr>
          </a:p>
        </p:txBody>
      </p:sp>
    </p:spTree>
    <p:extLst>
      <p:ext uri="{BB962C8B-B14F-4D97-AF65-F5344CB8AC3E}">
        <p14:creationId xmlns:p14="http://schemas.microsoft.com/office/powerpoint/2010/main" val="4142384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66801" y="533400"/>
            <a:ext cx="3810000" cy="2338461"/>
          </a:xfrm>
          <a:prstGeom prst="rect">
            <a:avLst/>
          </a:prstGeom>
        </p:spPr>
        <p:txBody>
          <a:bodyPr vert="horz" wrap="square" lIns="0" tIns="106045" rIns="0" bIns="0" rtlCol="0">
            <a:spAutoFit/>
          </a:bodyPr>
          <a:lstStyle/>
          <a:p>
            <a:pPr marL="12700" marR="5080">
              <a:lnSpc>
                <a:spcPts val="5830"/>
              </a:lnSpc>
              <a:spcBef>
                <a:spcPts val="835"/>
              </a:spcBef>
            </a:pPr>
            <a:r>
              <a:rPr sz="5400" dirty="0">
                <a:latin typeface="+mj-lt"/>
                <a:cs typeface="Arial"/>
              </a:rPr>
              <a:t>Support for  parents and  carers.</a:t>
            </a:r>
          </a:p>
        </p:txBody>
      </p:sp>
      <p:sp>
        <p:nvSpPr>
          <p:cNvPr id="3" name="object 3"/>
          <p:cNvSpPr/>
          <p:nvPr/>
        </p:nvSpPr>
        <p:spPr>
          <a:xfrm>
            <a:off x="0" y="3163823"/>
            <a:ext cx="195580" cy="673735"/>
          </a:xfrm>
          <a:custGeom>
            <a:avLst/>
            <a:gdLst/>
            <a:ahLst/>
            <a:cxnLst/>
            <a:rect l="l" t="t" r="r" b="b"/>
            <a:pathLst>
              <a:path w="195580" h="673735">
                <a:moveTo>
                  <a:pt x="195072" y="0"/>
                </a:moveTo>
                <a:lnTo>
                  <a:pt x="0" y="0"/>
                </a:lnTo>
                <a:lnTo>
                  <a:pt x="0" y="673607"/>
                </a:lnTo>
                <a:lnTo>
                  <a:pt x="195072" y="673607"/>
                </a:lnTo>
                <a:lnTo>
                  <a:pt x="195072" y="0"/>
                </a:lnTo>
                <a:close/>
              </a:path>
            </a:pathLst>
          </a:custGeom>
          <a:solidFill>
            <a:srgbClr val="FFC000"/>
          </a:solidFill>
        </p:spPr>
        <p:txBody>
          <a:bodyPr wrap="square" lIns="0" tIns="0" rIns="0" bIns="0" rtlCol="0"/>
          <a:lstStyle/>
          <a:p>
            <a:endParaRPr/>
          </a:p>
        </p:txBody>
      </p:sp>
      <p:sp>
        <p:nvSpPr>
          <p:cNvPr id="4" name="object 4"/>
          <p:cNvSpPr/>
          <p:nvPr/>
        </p:nvSpPr>
        <p:spPr>
          <a:xfrm>
            <a:off x="268224" y="3163823"/>
            <a:ext cx="195580" cy="673735"/>
          </a:xfrm>
          <a:custGeom>
            <a:avLst/>
            <a:gdLst/>
            <a:ahLst/>
            <a:cxnLst/>
            <a:rect l="l" t="t" r="r" b="b"/>
            <a:pathLst>
              <a:path w="195579" h="673735">
                <a:moveTo>
                  <a:pt x="195072" y="0"/>
                </a:moveTo>
                <a:lnTo>
                  <a:pt x="0" y="0"/>
                </a:lnTo>
                <a:lnTo>
                  <a:pt x="0" y="673607"/>
                </a:lnTo>
                <a:lnTo>
                  <a:pt x="195072" y="673607"/>
                </a:lnTo>
                <a:lnTo>
                  <a:pt x="195072" y="0"/>
                </a:lnTo>
                <a:close/>
              </a:path>
            </a:pathLst>
          </a:custGeom>
          <a:solidFill>
            <a:srgbClr val="FFC000"/>
          </a:solidFill>
        </p:spPr>
        <p:txBody>
          <a:bodyPr wrap="square" lIns="0" tIns="0" rIns="0" bIns="0" rtlCol="0"/>
          <a:lstStyle/>
          <a:p>
            <a:endParaRPr/>
          </a:p>
        </p:txBody>
      </p:sp>
      <p:sp>
        <p:nvSpPr>
          <p:cNvPr id="5" name="object 5"/>
          <p:cNvSpPr/>
          <p:nvPr/>
        </p:nvSpPr>
        <p:spPr>
          <a:xfrm>
            <a:off x="536448" y="3163823"/>
            <a:ext cx="195580" cy="673735"/>
          </a:xfrm>
          <a:custGeom>
            <a:avLst/>
            <a:gdLst/>
            <a:ahLst/>
            <a:cxnLst/>
            <a:rect l="l" t="t" r="r" b="b"/>
            <a:pathLst>
              <a:path w="195579" h="673735">
                <a:moveTo>
                  <a:pt x="195072" y="0"/>
                </a:moveTo>
                <a:lnTo>
                  <a:pt x="0" y="0"/>
                </a:lnTo>
                <a:lnTo>
                  <a:pt x="0" y="673607"/>
                </a:lnTo>
                <a:lnTo>
                  <a:pt x="195072" y="673607"/>
                </a:lnTo>
                <a:lnTo>
                  <a:pt x="195072" y="0"/>
                </a:lnTo>
                <a:close/>
              </a:path>
            </a:pathLst>
          </a:custGeom>
          <a:solidFill>
            <a:srgbClr val="FFC000"/>
          </a:solidFill>
        </p:spPr>
        <p:txBody>
          <a:bodyPr wrap="square" lIns="0" tIns="0" rIns="0" bIns="0" rtlCol="0"/>
          <a:lstStyle/>
          <a:p>
            <a:endParaRPr/>
          </a:p>
        </p:txBody>
      </p:sp>
      <p:grpSp>
        <p:nvGrpSpPr>
          <p:cNvPr id="6" name="object 6"/>
          <p:cNvGrpSpPr/>
          <p:nvPr/>
        </p:nvGrpSpPr>
        <p:grpSpPr>
          <a:xfrm>
            <a:off x="5541264" y="0"/>
            <a:ext cx="6650990" cy="6858000"/>
            <a:chOff x="5541264" y="0"/>
            <a:chExt cx="6650990" cy="6858000"/>
          </a:xfrm>
        </p:grpSpPr>
        <p:sp>
          <p:nvSpPr>
            <p:cNvPr id="7" name="object 7"/>
            <p:cNvSpPr/>
            <p:nvPr/>
          </p:nvSpPr>
          <p:spPr>
            <a:xfrm>
              <a:off x="10698479" y="0"/>
              <a:ext cx="1493520" cy="6858000"/>
            </a:xfrm>
            <a:custGeom>
              <a:avLst/>
              <a:gdLst/>
              <a:ahLst/>
              <a:cxnLst/>
              <a:rect l="l" t="t" r="r" b="b"/>
              <a:pathLst>
                <a:path w="1493520" h="6858000">
                  <a:moveTo>
                    <a:pt x="1493520" y="0"/>
                  </a:moveTo>
                  <a:lnTo>
                    <a:pt x="0" y="0"/>
                  </a:lnTo>
                  <a:lnTo>
                    <a:pt x="0" y="6858000"/>
                  </a:lnTo>
                  <a:lnTo>
                    <a:pt x="1493520" y="6858000"/>
                  </a:lnTo>
                  <a:lnTo>
                    <a:pt x="1493520" y="0"/>
                  </a:lnTo>
                  <a:close/>
                </a:path>
              </a:pathLst>
            </a:custGeom>
            <a:solidFill>
              <a:srgbClr val="FFC000"/>
            </a:solidFill>
          </p:spPr>
          <p:txBody>
            <a:bodyPr wrap="square" lIns="0" tIns="0" rIns="0" bIns="0" rtlCol="0"/>
            <a:lstStyle/>
            <a:p>
              <a:endParaRPr/>
            </a:p>
          </p:txBody>
        </p:sp>
        <p:sp>
          <p:nvSpPr>
            <p:cNvPr id="8" name="object 8"/>
            <p:cNvSpPr/>
            <p:nvPr/>
          </p:nvSpPr>
          <p:spPr>
            <a:xfrm>
              <a:off x="5541264" y="966216"/>
              <a:ext cx="6292595" cy="5402580"/>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5684520" y="981455"/>
              <a:ext cx="6010910" cy="5120640"/>
            </a:xfrm>
            <a:custGeom>
              <a:avLst/>
              <a:gdLst/>
              <a:ahLst/>
              <a:cxnLst/>
              <a:rect l="l" t="t" r="r" b="b"/>
              <a:pathLst>
                <a:path w="6010909" h="5120640">
                  <a:moveTo>
                    <a:pt x="6010656" y="0"/>
                  </a:moveTo>
                  <a:lnTo>
                    <a:pt x="0" y="0"/>
                  </a:lnTo>
                  <a:lnTo>
                    <a:pt x="0" y="5120640"/>
                  </a:lnTo>
                  <a:lnTo>
                    <a:pt x="6010656" y="5120640"/>
                  </a:lnTo>
                  <a:lnTo>
                    <a:pt x="6010656" y="0"/>
                  </a:lnTo>
                  <a:close/>
                </a:path>
              </a:pathLst>
            </a:custGeom>
            <a:solidFill>
              <a:srgbClr val="FFFFFF"/>
            </a:solidFill>
          </p:spPr>
          <p:txBody>
            <a:bodyPr wrap="square" lIns="0" tIns="0" rIns="0" bIns="0" rtlCol="0"/>
            <a:lstStyle/>
            <a:p>
              <a:endParaRPr/>
            </a:p>
          </p:txBody>
        </p:sp>
      </p:grpSp>
      <p:sp>
        <p:nvSpPr>
          <p:cNvPr id="10" name="object 10"/>
          <p:cNvSpPr txBox="1"/>
          <p:nvPr/>
        </p:nvSpPr>
        <p:spPr>
          <a:xfrm>
            <a:off x="5943600" y="1301242"/>
            <a:ext cx="5638800" cy="1879745"/>
          </a:xfrm>
          <a:prstGeom prst="rect">
            <a:avLst/>
          </a:prstGeom>
        </p:spPr>
        <p:txBody>
          <a:bodyPr vert="horz" wrap="square" lIns="0" tIns="72390" rIns="0" bIns="0" rtlCol="0">
            <a:spAutoFit/>
          </a:bodyPr>
          <a:lstStyle/>
          <a:p>
            <a:pPr marL="241300" marR="5080" indent="-229235">
              <a:lnSpc>
                <a:spcPct val="80000"/>
              </a:lnSpc>
              <a:spcBef>
                <a:spcPts val="570"/>
              </a:spcBef>
              <a:buFont typeface="Arial"/>
              <a:buChar char="•"/>
              <a:tabLst>
                <a:tab pos="241300" algn="l"/>
                <a:tab pos="241935" algn="l"/>
              </a:tabLst>
            </a:pPr>
            <a:r>
              <a:rPr sz="2000" dirty="0">
                <a:cs typeface="Carlito"/>
              </a:rPr>
              <a:t>DfE has produced guides for parents of  primary and secondary aged children which  can be used by schools to communicate how  relationships and health education will </a:t>
            </a:r>
            <a:r>
              <a:rPr sz="2000" dirty="0" smtClean="0">
                <a:cs typeface="Carlito"/>
              </a:rPr>
              <a:t>be</a:t>
            </a:r>
            <a:r>
              <a:rPr lang="en-US" sz="2000" dirty="0" smtClean="0">
                <a:cs typeface="Carlito"/>
              </a:rPr>
              <a:t> </a:t>
            </a:r>
            <a:r>
              <a:rPr lang="en-US" sz="2000" spc="-10" dirty="0" smtClean="0">
                <a:cs typeface="Carlito"/>
              </a:rPr>
              <a:t>taught. The </a:t>
            </a:r>
            <a:r>
              <a:rPr lang="en-US" sz="2000" spc="-5" dirty="0" smtClean="0">
                <a:cs typeface="Carlito"/>
              </a:rPr>
              <a:t>guides </a:t>
            </a:r>
            <a:r>
              <a:rPr lang="en-US" sz="2000" spc="-10" dirty="0" smtClean="0">
                <a:cs typeface="Carlito"/>
              </a:rPr>
              <a:t>provide details </a:t>
            </a:r>
            <a:r>
              <a:rPr lang="en-US" sz="2000" spc="-5" dirty="0" smtClean="0">
                <a:cs typeface="Carlito"/>
              </a:rPr>
              <a:t>of</a:t>
            </a:r>
            <a:r>
              <a:rPr lang="en-US" sz="2000" spc="100" dirty="0" smtClean="0">
                <a:cs typeface="Carlito"/>
              </a:rPr>
              <a:t> </a:t>
            </a:r>
            <a:r>
              <a:rPr lang="en-US" sz="2000" spc="-10" dirty="0" smtClean="0">
                <a:cs typeface="Carlito"/>
              </a:rPr>
              <a:t>that will </a:t>
            </a:r>
            <a:r>
              <a:rPr lang="en-US" sz="2000" spc="-5" dirty="0" smtClean="0">
                <a:cs typeface="Carlito"/>
              </a:rPr>
              <a:t>be </a:t>
            </a:r>
            <a:r>
              <a:rPr lang="en-US" sz="2000" spc="-20" dirty="0" smtClean="0">
                <a:cs typeface="Carlito"/>
              </a:rPr>
              <a:t>covered </a:t>
            </a:r>
            <a:r>
              <a:rPr lang="en-US" sz="2000" spc="-5" dirty="0" smtClean="0">
                <a:cs typeface="Carlito"/>
              </a:rPr>
              <a:t>and </a:t>
            </a:r>
            <a:r>
              <a:rPr lang="en-US" sz="2000" spc="-15" dirty="0" smtClean="0">
                <a:cs typeface="Carlito"/>
              </a:rPr>
              <a:t>information</a:t>
            </a:r>
            <a:r>
              <a:rPr lang="en-US" sz="2000" spc="140" dirty="0" smtClean="0">
                <a:cs typeface="Carlito"/>
              </a:rPr>
              <a:t> </a:t>
            </a:r>
            <a:r>
              <a:rPr lang="en-US" sz="2000" spc="-5" dirty="0" smtClean="0">
                <a:cs typeface="Carlito"/>
              </a:rPr>
              <a:t>of </a:t>
            </a:r>
            <a:r>
              <a:rPr lang="en-US" sz="2000" spc="-60" dirty="0" smtClean="0">
                <a:cs typeface="Carlito"/>
              </a:rPr>
              <a:t>You </a:t>
            </a:r>
            <a:r>
              <a:rPr lang="en-US" sz="2000" spc="-20" dirty="0" smtClean="0">
                <a:cs typeface="Carlito"/>
              </a:rPr>
              <a:t>may </a:t>
            </a:r>
            <a:r>
              <a:rPr lang="en-US" sz="2000" spc="-10" dirty="0" smtClean="0">
                <a:cs typeface="Carlito"/>
              </a:rPr>
              <a:t>access </a:t>
            </a:r>
            <a:r>
              <a:rPr lang="en-US" sz="2000" spc="-20" dirty="0" smtClean="0">
                <a:cs typeface="Carlito"/>
              </a:rPr>
              <a:t>relevant </a:t>
            </a:r>
            <a:r>
              <a:rPr lang="en-US" sz="2000" spc="-5" dirty="0" smtClean="0">
                <a:cs typeface="Carlito"/>
              </a:rPr>
              <a:t>guides </a:t>
            </a:r>
            <a:r>
              <a:rPr lang="en-US" sz="2000" spc="-10" dirty="0" smtClean="0">
                <a:cs typeface="Carlito"/>
              </a:rPr>
              <a:t>following</a:t>
            </a:r>
            <a:r>
              <a:rPr lang="en-US" sz="2000" spc="235" dirty="0" smtClean="0">
                <a:cs typeface="Carlito"/>
              </a:rPr>
              <a:t> link</a:t>
            </a:r>
            <a:endParaRPr lang="en-US" sz="2000" dirty="0" smtClean="0">
              <a:cs typeface="Carlito"/>
            </a:endParaRPr>
          </a:p>
          <a:p>
            <a:pPr marL="241300" marR="5080" indent="-229235">
              <a:lnSpc>
                <a:spcPct val="80000"/>
              </a:lnSpc>
              <a:spcBef>
                <a:spcPts val="570"/>
              </a:spcBef>
              <a:buFont typeface="Arial"/>
              <a:buChar char="•"/>
              <a:tabLst>
                <a:tab pos="241300" algn="l"/>
                <a:tab pos="241935" algn="l"/>
              </a:tabLst>
            </a:pPr>
            <a:endParaRPr sz="2000" dirty="0">
              <a:cs typeface="Carlito"/>
            </a:endParaRPr>
          </a:p>
        </p:txBody>
      </p:sp>
      <p:sp>
        <p:nvSpPr>
          <p:cNvPr id="15" name="object 15"/>
          <p:cNvSpPr txBox="1"/>
          <p:nvPr/>
        </p:nvSpPr>
        <p:spPr>
          <a:xfrm>
            <a:off x="5967046" y="3163823"/>
            <a:ext cx="5306567" cy="1885131"/>
          </a:xfrm>
          <a:prstGeom prst="rect">
            <a:avLst/>
          </a:prstGeom>
        </p:spPr>
        <p:txBody>
          <a:bodyPr vert="horz" wrap="square" lIns="0" tIns="12700" rIns="0" bIns="0" rtlCol="0">
            <a:spAutoFit/>
          </a:bodyPr>
          <a:lstStyle/>
          <a:p>
            <a:pPr marL="12700">
              <a:spcBef>
                <a:spcPts val="100"/>
              </a:spcBef>
            </a:pPr>
            <a:r>
              <a:rPr sz="2400" u="heavy" spc="-20" dirty="0">
                <a:solidFill>
                  <a:srgbClr val="0462C1"/>
                </a:solidFill>
                <a:uFill>
                  <a:solidFill>
                    <a:srgbClr val="0462C1"/>
                  </a:solidFill>
                </a:uFill>
                <a:latin typeface="Carlito"/>
                <a:cs typeface="Carlito"/>
                <a:hlinkClick r:id="rId3"/>
              </a:rPr>
              <a:t>https://</a:t>
            </a:r>
            <a:r>
              <a:rPr sz="2400" u="heavy" spc="-20" dirty="0" smtClean="0">
                <a:solidFill>
                  <a:srgbClr val="0462C1"/>
                </a:solidFill>
                <a:uFill>
                  <a:solidFill>
                    <a:srgbClr val="0462C1"/>
                  </a:solidFill>
                </a:uFill>
                <a:latin typeface="Carlito"/>
                <a:cs typeface="Carlito"/>
                <a:hlinkClick r:id="rId3"/>
              </a:rPr>
              <a:t>www.gov.uk/government/publi</a:t>
            </a:r>
            <a:r>
              <a:rPr lang="en-GB" sz="2400" u="heavy" spc="-5" dirty="0" smtClean="0">
                <a:solidFill>
                  <a:srgbClr val="0462C1"/>
                </a:solidFill>
                <a:uFill>
                  <a:solidFill>
                    <a:srgbClr val="0462C1"/>
                  </a:solidFill>
                </a:uFill>
                <a:latin typeface="Carlito"/>
                <a:cs typeface="Carlito"/>
                <a:hlinkClick r:id="rId3"/>
              </a:rPr>
              <a:t>cations/relationships-sex-and-health-education-guides-for-schools</a:t>
            </a:r>
            <a:r>
              <a:rPr lang="en-GB" sz="2400" u="heavy" spc="-5" dirty="0" smtClean="0">
                <a:solidFill>
                  <a:srgbClr val="0462C1"/>
                </a:solidFill>
                <a:uFill>
                  <a:solidFill>
                    <a:srgbClr val="0462C1"/>
                  </a:solidFill>
                </a:uFill>
                <a:latin typeface="Carlito"/>
                <a:cs typeface="Carlito"/>
              </a:rPr>
              <a:t> </a:t>
            </a:r>
            <a:endParaRPr lang="en-GB" sz="2400" dirty="0" smtClean="0">
              <a:latin typeface="Carlito"/>
              <a:cs typeface="Carlito"/>
            </a:endParaRPr>
          </a:p>
          <a:p>
            <a:pPr marL="12700">
              <a:spcBef>
                <a:spcPts val="100"/>
              </a:spcBef>
            </a:pPr>
            <a:endParaRPr lang="en-GB" sz="2400" dirty="0" smtClean="0">
              <a:latin typeface="Carlito"/>
              <a:cs typeface="Carlito"/>
            </a:endParaRPr>
          </a:p>
          <a:p>
            <a:pPr marL="12700">
              <a:lnSpc>
                <a:spcPct val="100000"/>
              </a:lnSpc>
              <a:spcBef>
                <a:spcPts val="100"/>
              </a:spcBef>
            </a:pPr>
            <a:endParaRPr sz="2400" dirty="0">
              <a:latin typeface="Carlito"/>
              <a:cs typeface="Carlito"/>
            </a:endParaRPr>
          </a:p>
        </p:txBody>
      </p:sp>
      <p:sp>
        <p:nvSpPr>
          <p:cNvPr id="17" name="object 17"/>
          <p:cNvSpPr txBox="1"/>
          <p:nvPr/>
        </p:nvSpPr>
        <p:spPr>
          <a:xfrm>
            <a:off x="6165410" y="4591025"/>
            <a:ext cx="4276090" cy="663707"/>
          </a:xfrm>
          <a:prstGeom prst="rect">
            <a:avLst/>
          </a:prstGeom>
        </p:spPr>
        <p:txBody>
          <a:bodyPr vert="horz" wrap="square" lIns="0" tIns="64769" rIns="0" bIns="0" rtlCol="0">
            <a:spAutoFit/>
          </a:bodyPr>
          <a:lstStyle/>
          <a:p>
            <a:pPr marL="241300" marR="5080" indent="-229235">
              <a:lnSpc>
                <a:spcPct val="80000"/>
              </a:lnSpc>
              <a:spcBef>
                <a:spcPts val="985"/>
              </a:spcBef>
              <a:buFont typeface="Arial"/>
              <a:buChar char="•"/>
              <a:tabLst>
                <a:tab pos="307975" algn="l"/>
                <a:tab pos="308610" algn="l"/>
              </a:tabLst>
            </a:pPr>
            <a:r>
              <a:rPr dirty="0"/>
              <a:t>	</a:t>
            </a:r>
            <a:r>
              <a:rPr sz="2400" dirty="0" smtClean="0">
                <a:cs typeface="Carlito"/>
              </a:rPr>
              <a:t>These</a:t>
            </a:r>
            <a:r>
              <a:rPr lang="en-US" sz="2400" dirty="0" smtClean="0">
                <a:cs typeface="Carlito"/>
              </a:rPr>
              <a:t> will</a:t>
            </a:r>
            <a:r>
              <a:rPr sz="2400" spc="-10" dirty="0" smtClean="0">
                <a:cs typeface="Carlito"/>
              </a:rPr>
              <a:t> </a:t>
            </a:r>
            <a:r>
              <a:rPr sz="2400" dirty="0">
                <a:cs typeface="Carlito"/>
              </a:rPr>
              <a:t>also </a:t>
            </a:r>
            <a:r>
              <a:rPr sz="2400" spc="-5" dirty="0">
                <a:cs typeface="Carlito"/>
              </a:rPr>
              <a:t>accessible on </a:t>
            </a:r>
            <a:r>
              <a:rPr sz="2400" dirty="0">
                <a:cs typeface="Carlito"/>
              </a:rPr>
              <a:t>the  </a:t>
            </a:r>
            <a:r>
              <a:rPr sz="2400" spc="-5" dirty="0">
                <a:cs typeface="Carlito"/>
              </a:rPr>
              <a:t>School</a:t>
            </a:r>
            <a:r>
              <a:rPr sz="2400" spc="-40" dirty="0">
                <a:cs typeface="Carlito"/>
              </a:rPr>
              <a:t> </a:t>
            </a:r>
            <a:r>
              <a:rPr sz="2400" spc="-15" dirty="0">
                <a:cs typeface="Carlito"/>
              </a:rPr>
              <a:t>Website.</a:t>
            </a:r>
            <a:endParaRPr sz="2400" dirty="0">
              <a:cs typeface="Carlito"/>
            </a:endParaRPr>
          </a:p>
        </p:txBody>
      </p:sp>
      <p:sp>
        <p:nvSpPr>
          <p:cNvPr id="18" name="Rectangle 17"/>
          <p:cNvSpPr/>
          <p:nvPr/>
        </p:nvSpPr>
        <p:spPr>
          <a:xfrm>
            <a:off x="393944" y="3421053"/>
            <a:ext cx="4757420" cy="2677656"/>
          </a:xfrm>
          <a:prstGeom prst="rect">
            <a:avLst/>
          </a:prstGeom>
        </p:spPr>
        <p:txBody>
          <a:bodyPr wrap="square">
            <a:spAutoFit/>
          </a:bodyPr>
          <a:lstStyle/>
          <a:p>
            <a:r>
              <a:rPr lang="en-GB" sz="2400" dirty="0" smtClean="0"/>
              <a:t>The charity Brook are running </a:t>
            </a:r>
            <a:r>
              <a:rPr lang="en-GB" sz="2400" b="1" dirty="0" smtClean="0"/>
              <a:t>free</a:t>
            </a:r>
            <a:r>
              <a:rPr lang="en-GB" sz="2400" dirty="0" smtClean="0"/>
              <a:t> online parent workshops for Essex residents on 25</a:t>
            </a:r>
            <a:r>
              <a:rPr lang="en-GB" sz="2400" baseline="30000" dirty="0" smtClean="0"/>
              <a:t>th</a:t>
            </a:r>
            <a:r>
              <a:rPr lang="en-GB" sz="2400" dirty="0" smtClean="0"/>
              <a:t> Feb and 19</a:t>
            </a:r>
            <a:r>
              <a:rPr lang="en-GB" sz="2400" baseline="30000" dirty="0" smtClean="0"/>
              <a:t>th</a:t>
            </a:r>
            <a:r>
              <a:rPr lang="en-GB" sz="2400" dirty="0" smtClean="0"/>
              <a:t> March</a:t>
            </a:r>
            <a:endParaRPr lang="en-GB" sz="2400" dirty="0" smtClean="0">
              <a:hlinkClick r:id="rId4"/>
            </a:endParaRPr>
          </a:p>
          <a:p>
            <a:endParaRPr lang="en-GB" sz="2400" dirty="0" smtClean="0">
              <a:hlinkClick r:id="rId4"/>
            </a:endParaRPr>
          </a:p>
          <a:p>
            <a:r>
              <a:rPr lang="en-GB" sz="2400" dirty="0" smtClean="0">
                <a:hlinkClick r:id="rId4"/>
              </a:rPr>
              <a:t>https://www.eventbrite.co.uk/e/rse-at-home-with-parents-primary-essex-only-tickets-125349199831</a:t>
            </a:r>
            <a:r>
              <a:rPr lang="en-GB" sz="2400" dirty="0" smtClean="0"/>
              <a:t> </a:t>
            </a:r>
            <a:endParaRPr lang="en-GB"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0198607" y="0"/>
            <a:ext cx="1155700" cy="624840"/>
          </a:xfrm>
          <a:custGeom>
            <a:avLst/>
            <a:gdLst/>
            <a:ahLst/>
            <a:cxnLst/>
            <a:rect l="l" t="t" r="r" b="b"/>
            <a:pathLst>
              <a:path w="1155700" h="624840">
                <a:moveTo>
                  <a:pt x="1150366" y="0"/>
                </a:moveTo>
                <a:lnTo>
                  <a:pt x="4825" y="0"/>
                </a:lnTo>
                <a:lnTo>
                  <a:pt x="0" y="47498"/>
                </a:lnTo>
                <a:lnTo>
                  <a:pt x="1914" y="94837"/>
                </a:lnTo>
                <a:lnTo>
                  <a:pt x="7559" y="141124"/>
                </a:lnTo>
                <a:lnTo>
                  <a:pt x="16784" y="186211"/>
                </a:lnTo>
                <a:lnTo>
                  <a:pt x="29443" y="229949"/>
                </a:lnTo>
                <a:lnTo>
                  <a:pt x="45386" y="272188"/>
                </a:lnTo>
                <a:lnTo>
                  <a:pt x="64465" y="312781"/>
                </a:lnTo>
                <a:lnTo>
                  <a:pt x="86530" y="351578"/>
                </a:lnTo>
                <a:lnTo>
                  <a:pt x="111434" y="388431"/>
                </a:lnTo>
                <a:lnTo>
                  <a:pt x="139028" y="423190"/>
                </a:lnTo>
                <a:lnTo>
                  <a:pt x="169163" y="455707"/>
                </a:lnTo>
                <a:lnTo>
                  <a:pt x="201691" y="485834"/>
                </a:lnTo>
                <a:lnTo>
                  <a:pt x="236463" y="513421"/>
                </a:lnTo>
                <a:lnTo>
                  <a:pt x="273331" y="538320"/>
                </a:lnTo>
                <a:lnTo>
                  <a:pt x="312145" y="560381"/>
                </a:lnTo>
                <a:lnTo>
                  <a:pt x="352758" y="579457"/>
                </a:lnTo>
                <a:lnTo>
                  <a:pt x="395020" y="595398"/>
                </a:lnTo>
                <a:lnTo>
                  <a:pt x="438784" y="608055"/>
                </a:lnTo>
                <a:lnTo>
                  <a:pt x="483900" y="617281"/>
                </a:lnTo>
                <a:lnTo>
                  <a:pt x="530220" y="622925"/>
                </a:lnTo>
                <a:lnTo>
                  <a:pt x="577596" y="624839"/>
                </a:lnTo>
                <a:lnTo>
                  <a:pt x="624971" y="622925"/>
                </a:lnTo>
                <a:lnTo>
                  <a:pt x="671291" y="617281"/>
                </a:lnTo>
                <a:lnTo>
                  <a:pt x="716407" y="608055"/>
                </a:lnTo>
                <a:lnTo>
                  <a:pt x="760171" y="595398"/>
                </a:lnTo>
                <a:lnTo>
                  <a:pt x="802433" y="579457"/>
                </a:lnTo>
                <a:lnTo>
                  <a:pt x="843046" y="560381"/>
                </a:lnTo>
                <a:lnTo>
                  <a:pt x="881860" y="538320"/>
                </a:lnTo>
                <a:lnTo>
                  <a:pt x="918728" y="513421"/>
                </a:lnTo>
                <a:lnTo>
                  <a:pt x="953500" y="485834"/>
                </a:lnTo>
                <a:lnTo>
                  <a:pt x="986028" y="455707"/>
                </a:lnTo>
                <a:lnTo>
                  <a:pt x="1016163" y="423190"/>
                </a:lnTo>
                <a:lnTo>
                  <a:pt x="1043757" y="388431"/>
                </a:lnTo>
                <a:lnTo>
                  <a:pt x="1068661" y="351578"/>
                </a:lnTo>
                <a:lnTo>
                  <a:pt x="1090726" y="312781"/>
                </a:lnTo>
                <a:lnTo>
                  <a:pt x="1109805" y="272188"/>
                </a:lnTo>
                <a:lnTo>
                  <a:pt x="1125748" y="229949"/>
                </a:lnTo>
                <a:lnTo>
                  <a:pt x="1138407" y="186211"/>
                </a:lnTo>
                <a:lnTo>
                  <a:pt x="1147632" y="141124"/>
                </a:lnTo>
                <a:lnTo>
                  <a:pt x="1153277" y="94837"/>
                </a:lnTo>
                <a:lnTo>
                  <a:pt x="1155192" y="47498"/>
                </a:lnTo>
                <a:lnTo>
                  <a:pt x="1150366" y="0"/>
                </a:lnTo>
                <a:close/>
              </a:path>
            </a:pathLst>
          </a:custGeom>
          <a:solidFill>
            <a:srgbClr val="5B9BD4">
              <a:alpha val="94900"/>
            </a:srgbClr>
          </a:solidFill>
        </p:spPr>
        <p:txBody>
          <a:bodyPr wrap="square" lIns="0" tIns="0" rIns="0" bIns="0" rtlCol="0"/>
          <a:lstStyle/>
          <a:p>
            <a:endParaRPr/>
          </a:p>
        </p:txBody>
      </p:sp>
      <p:sp>
        <p:nvSpPr>
          <p:cNvPr id="3" name="object 3"/>
          <p:cNvSpPr txBox="1"/>
          <p:nvPr/>
        </p:nvSpPr>
        <p:spPr>
          <a:xfrm>
            <a:off x="917244" y="1792605"/>
            <a:ext cx="5057140" cy="837565"/>
          </a:xfrm>
          <a:prstGeom prst="rect">
            <a:avLst/>
          </a:prstGeom>
        </p:spPr>
        <p:txBody>
          <a:bodyPr vert="horz" wrap="square" lIns="0" tIns="62230" rIns="0" bIns="0" rtlCol="0">
            <a:spAutoFit/>
          </a:bodyPr>
          <a:lstStyle/>
          <a:p>
            <a:pPr marL="241300" marR="5080" indent="-228600">
              <a:lnSpc>
                <a:spcPts val="3020"/>
              </a:lnSpc>
              <a:spcBef>
                <a:spcPts val="490"/>
              </a:spcBef>
              <a:buFont typeface="Arial"/>
              <a:buChar char="•"/>
              <a:tabLst>
                <a:tab pos="241300" algn="l"/>
              </a:tabLst>
            </a:pPr>
            <a:r>
              <a:rPr sz="2800" b="1" spc="-35" dirty="0">
                <a:latin typeface="+mj-lt"/>
                <a:cs typeface="Carlito"/>
              </a:rPr>
              <a:t>COMMONLY </a:t>
            </a:r>
            <a:r>
              <a:rPr sz="2800" b="1" dirty="0">
                <a:latin typeface="+mj-lt"/>
                <a:cs typeface="Carlito"/>
              </a:rPr>
              <a:t>ASKED </a:t>
            </a:r>
            <a:r>
              <a:rPr sz="2800" b="1" spc="-10" dirty="0">
                <a:latin typeface="+mj-lt"/>
                <a:cs typeface="Carlito"/>
              </a:rPr>
              <a:t>QUESTIONS  </a:t>
            </a:r>
            <a:r>
              <a:rPr sz="2800" b="1" spc="-5" dirty="0">
                <a:latin typeface="+mj-lt"/>
                <a:cs typeface="Carlito"/>
              </a:rPr>
              <a:t>ADDRESSING</a:t>
            </a:r>
            <a:r>
              <a:rPr sz="2800" b="1" spc="-65" dirty="0">
                <a:latin typeface="+mj-lt"/>
                <a:cs typeface="Carlito"/>
              </a:rPr>
              <a:t> </a:t>
            </a:r>
            <a:r>
              <a:rPr sz="2800" b="1" spc="-5" dirty="0">
                <a:latin typeface="+mj-lt"/>
                <a:cs typeface="Carlito"/>
              </a:rPr>
              <a:t>MISCONCEPTIONS.</a:t>
            </a:r>
            <a:endParaRPr sz="2800" dirty="0">
              <a:latin typeface="+mj-lt"/>
              <a:cs typeface="Carlito"/>
            </a:endParaRPr>
          </a:p>
        </p:txBody>
      </p:sp>
      <p:sp>
        <p:nvSpPr>
          <p:cNvPr id="4" name="object 4"/>
          <p:cNvSpPr/>
          <p:nvPr/>
        </p:nvSpPr>
        <p:spPr>
          <a:xfrm>
            <a:off x="6809231" y="3422903"/>
            <a:ext cx="539750" cy="542925"/>
          </a:xfrm>
          <a:custGeom>
            <a:avLst/>
            <a:gdLst/>
            <a:ahLst/>
            <a:cxnLst/>
            <a:rect l="l" t="t" r="r" b="b"/>
            <a:pathLst>
              <a:path w="539750" h="542925">
                <a:moveTo>
                  <a:pt x="0" y="271272"/>
                </a:moveTo>
                <a:lnTo>
                  <a:pt x="4346" y="222499"/>
                </a:lnTo>
                <a:lnTo>
                  <a:pt x="16876" y="176600"/>
                </a:lnTo>
                <a:lnTo>
                  <a:pt x="36829" y="134337"/>
                </a:lnTo>
                <a:lnTo>
                  <a:pt x="63443" y="96478"/>
                </a:lnTo>
                <a:lnTo>
                  <a:pt x="95955" y="63786"/>
                </a:lnTo>
                <a:lnTo>
                  <a:pt x="133603" y="37027"/>
                </a:lnTo>
                <a:lnTo>
                  <a:pt x="175626" y="16966"/>
                </a:lnTo>
                <a:lnTo>
                  <a:pt x="221262" y="4369"/>
                </a:lnTo>
                <a:lnTo>
                  <a:pt x="269748" y="0"/>
                </a:lnTo>
                <a:lnTo>
                  <a:pt x="318233" y="4369"/>
                </a:lnTo>
                <a:lnTo>
                  <a:pt x="363869" y="16966"/>
                </a:lnTo>
                <a:lnTo>
                  <a:pt x="405892" y="37027"/>
                </a:lnTo>
                <a:lnTo>
                  <a:pt x="443540" y="63786"/>
                </a:lnTo>
                <a:lnTo>
                  <a:pt x="476052" y="96478"/>
                </a:lnTo>
                <a:lnTo>
                  <a:pt x="502665" y="134337"/>
                </a:lnTo>
                <a:lnTo>
                  <a:pt x="522619" y="176600"/>
                </a:lnTo>
                <a:lnTo>
                  <a:pt x="535149" y="222499"/>
                </a:lnTo>
                <a:lnTo>
                  <a:pt x="539496" y="271272"/>
                </a:lnTo>
                <a:lnTo>
                  <a:pt x="535149" y="320044"/>
                </a:lnTo>
                <a:lnTo>
                  <a:pt x="522619" y="365943"/>
                </a:lnTo>
                <a:lnTo>
                  <a:pt x="502666" y="408206"/>
                </a:lnTo>
                <a:lnTo>
                  <a:pt x="476052" y="446065"/>
                </a:lnTo>
                <a:lnTo>
                  <a:pt x="443540" y="478757"/>
                </a:lnTo>
                <a:lnTo>
                  <a:pt x="405892" y="505516"/>
                </a:lnTo>
                <a:lnTo>
                  <a:pt x="363869" y="525577"/>
                </a:lnTo>
                <a:lnTo>
                  <a:pt x="318233" y="538174"/>
                </a:lnTo>
                <a:lnTo>
                  <a:pt x="269748" y="542544"/>
                </a:lnTo>
                <a:lnTo>
                  <a:pt x="221262" y="538174"/>
                </a:lnTo>
                <a:lnTo>
                  <a:pt x="175626" y="525577"/>
                </a:lnTo>
                <a:lnTo>
                  <a:pt x="133603" y="505516"/>
                </a:lnTo>
                <a:lnTo>
                  <a:pt x="95955" y="478757"/>
                </a:lnTo>
                <a:lnTo>
                  <a:pt x="63443" y="446065"/>
                </a:lnTo>
                <a:lnTo>
                  <a:pt x="36830" y="408206"/>
                </a:lnTo>
                <a:lnTo>
                  <a:pt x="16876" y="365943"/>
                </a:lnTo>
                <a:lnTo>
                  <a:pt x="4346" y="320044"/>
                </a:lnTo>
                <a:lnTo>
                  <a:pt x="0" y="271272"/>
                </a:lnTo>
                <a:close/>
              </a:path>
            </a:pathLst>
          </a:custGeom>
          <a:ln w="127000">
            <a:solidFill>
              <a:srgbClr val="5B9BD4"/>
            </a:solidFill>
          </a:ln>
        </p:spPr>
        <p:txBody>
          <a:bodyPr wrap="square" lIns="0" tIns="0" rIns="0" bIns="0" rtlCol="0"/>
          <a:lstStyle/>
          <a:p>
            <a:endParaRPr/>
          </a:p>
        </p:txBody>
      </p:sp>
      <p:grpSp>
        <p:nvGrpSpPr>
          <p:cNvPr id="5" name="object 5"/>
          <p:cNvGrpSpPr/>
          <p:nvPr/>
        </p:nvGrpSpPr>
        <p:grpSpPr>
          <a:xfrm>
            <a:off x="6748271" y="0"/>
            <a:ext cx="4864735" cy="4574540"/>
            <a:chOff x="6748271" y="0"/>
            <a:chExt cx="4864735" cy="4574540"/>
          </a:xfrm>
        </p:grpSpPr>
        <p:sp>
          <p:nvSpPr>
            <p:cNvPr id="6" name="object 6"/>
            <p:cNvSpPr/>
            <p:nvPr/>
          </p:nvSpPr>
          <p:spPr>
            <a:xfrm>
              <a:off x="7888224" y="1654450"/>
              <a:ext cx="1866900" cy="2917190"/>
            </a:xfrm>
            <a:custGeom>
              <a:avLst/>
              <a:gdLst/>
              <a:ahLst/>
              <a:cxnLst/>
              <a:rect l="l" t="t" r="r" b="b"/>
              <a:pathLst>
                <a:path w="1866900" h="2917190">
                  <a:moveTo>
                    <a:pt x="1866483" y="0"/>
                  </a:moveTo>
                  <a:lnTo>
                    <a:pt x="2523" y="0"/>
                  </a:lnTo>
                  <a:lnTo>
                    <a:pt x="0" y="7216"/>
                  </a:lnTo>
                  <a:lnTo>
                    <a:pt x="0" y="2895704"/>
                  </a:lnTo>
                  <a:lnTo>
                    <a:pt x="7328" y="2916665"/>
                  </a:lnTo>
                  <a:lnTo>
                    <a:pt x="1866483" y="2916665"/>
                  </a:lnTo>
                  <a:lnTo>
                    <a:pt x="1866483" y="0"/>
                  </a:lnTo>
                  <a:close/>
                </a:path>
              </a:pathLst>
            </a:custGeom>
            <a:solidFill>
              <a:srgbClr val="E86F00"/>
            </a:solidFill>
          </p:spPr>
          <p:txBody>
            <a:bodyPr wrap="square" lIns="0" tIns="0" rIns="0" bIns="0" rtlCol="0"/>
            <a:lstStyle/>
            <a:p>
              <a:endParaRPr/>
            </a:p>
          </p:txBody>
        </p:sp>
        <p:sp>
          <p:nvSpPr>
            <p:cNvPr id="7" name="object 7"/>
            <p:cNvSpPr/>
            <p:nvPr/>
          </p:nvSpPr>
          <p:spPr>
            <a:xfrm>
              <a:off x="10390286" y="1654477"/>
              <a:ext cx="1216660" cy="2917190"/>
            </a:xfrm>
            <a:custGeom>
              <a:avLst/>
              <a:gdLst/>
              <a:ahLst/>
              <a:cxnLst/>
              <a:rect l="l" t="t" r="r" b="b"/>
              <a:pathLst>
                <a:path w="1216659" h="2917190">
                  <a:moveTo>
                    <a:pt x="1216351" y="0"/>
                  </a:moveTo>
                  <a:lnTo>
                    <a:pt x="8761" y="0"/>
                  </a:lnTo>
                  <a:lnTo>
                    <a:pt x="0" y="2916639"/>
                  </a:lnTo>
                  <a:lnTo>
                    <a:pt x="1216351" y="2916639"/>
                  </a:lnTo>
                  <a:lnTo>
                    <a:pt x="1216351" y="0"/>
                  </a:lnTo>
                  <a:close/>
                </a:path>
              </a:pathLst>
            </a:custGeom>
            <a:solidFill>
              <a:srgbClr val="FFCC00"/>
            </a:solidFill>
          </p:spPr>
          <p:txBody>
            <a:bodyPr wrap="square" lIns="0" tIns="0" rIns="0" bIns="0" rtlCol="0"/>
            <a:lstStyle/>
            <a:p>
              <a:endParaRPr/>
            </a:p>
          </p:txBody>
        </p:sp>
        <p:sp>
          <p:nvSpPr>
            <p:cNvPr id="8" name="object 8"/>
            <p:cNvSpPr/>
            <p:nvPr/>
          </p:nvSpPr>
          <p:spPr>
            <a:xfrm>
              <a:off x="9627572" y="1755429"/>
              <a:ext cx="1112520" cy="2801620"/>
            </a:xfrm>
            <a:custGeom>
              <a:avLst/>
              <a:gdLst/>
              <a:ahLst/>
              <a:cxnLst/>
              <a:rect l="l" t="t" r="r" b="b"/>
              <a:pathLst>
                <a:path w="1112520" h="2801620">
                  <a:moveTo>
                    <a:pt x="673203" y="0"/>
                  </a:moveTo>
                  <a:lnTo>
                    <a:pt x="121343" y="0"/>
                  </a:lnTo>
                  <a:lnTo>
                    <a:pt x="0" y="2242183"/>
                  </a:lnTo>
                  <a:lnTo>
                    <a:pt x="121343" y="2801276"/>
                  </a:lnTo>
                  <a:lnTo>
                    <a:pt x="612532" y="2694644"/>
                  </a:lnTo>
                  <a:lnTo>
                    <a:pt x="554756" y="1576434"/>
                  </a:lnTo>
                  <a:lnTo>
                    <a:pt x="1054511" y="1325708"/>
                  </a:lnTo>
                  <a:lnTo>
                    <a:pt x="1112433" y="481286"/>
                  </a:lnTo>
                  <a:lnTo>
                    <a:pt x="673203" y="0"/>
                  </a:lnTo>
                  <a:close/>
                </a:path>
              </a:pathLst>
            </a:custGeom>
            <a:solidFill>
              <a:srgbClr val="E86F00"/>
            </a:solidFill>
          </p:spPr>
          <p:txBody>
            <a:bodyPr wrap="square" lIns="0" tIns="0" rIns="0" bIns="0" rtlCol="0"/>
            <a:lstStyle/>
            <a:p>
              <a:endParaRPr/>
            </a:p>
          </p:txBody>
        </p:sp>
        <p:sp>
          <p:nvSpPr>
            <p:cNvPr id="9" name="object 9"/>
            <p:cNvSpPr/>
            <p:nvPr/>
          </p:nvSpPr>
          <p:spPr>
            <a:xfrm>
              <a:off x="7888224" y="1654477"/>
              <a:ext cx="1866900" cy="2917190"/>
            </a:xfrm>
            <a:custGeom>
              <a:avLst/>
              <a:gdLst/>
              <a:ahLst/>
              <a:cxnLst/>
              <a:rect l="l" t="t" r="r" b="b"/>
              <a:pathLst>
                <a:path w="1866900" h="2917190">
                  <a:moveTo>
                    <a:pt x="1863587" y="0"/>
                  </a:moveTo>
                  <a:lnTo>
                    <a:pt x="5778" y="0"/>
                  </a:lnTo>
                  <a:lnTo>
                    <a:pt x="1051688" y="201904"/>
                  </a:lnTo>
                  <a:lnTo>
                    <a:pt x="2888" y="414998"/>
                  </a:lnTo>
                  <a:lnTo>
                    <a:pt x="875441" y="645655"/>
                  </a:lnTo>
                  <a:lnTo>
                    <a:pt x="0" y="890616"/>
                  </a:lnTo>
                  <a:lnTo>
                    <a:pt x="1031464" y="1144237"/>
                  </a:lnTo>
                  <a:lnTo>
                    <a:pt x="0" y="1374797"/>
                  </a:lnTo>
                  <a:lnTo>
                    <a:pt x="1092160" y="1593827"/>
                  </a:lnTo>
                  <a:lnTo>
                    <a:pt x="0" y="1809962"/>
                  </a:lnTo>
                  <a:lnTo>
                    <a:pt x="1147039" y="2060688"/>
                  </a:lnTo>
                  <a:lnTo>
                    <a:pt x="0" y="2331605"/>
                  </a:lnTo>
                  <a:lnTo>
                    <a:pt x="1262615" y="2550635"/>
                  </a:lnTo>
                  <a:lnTo>
                    <a:pt x="6654" y="2914709"/>
                  </a:lnTo>
                  <a:lnTo>
                    <a:pt x="7328" y="2916638"/>
                  </a:lnTo>
                  <a:lnTo>
                    <a:pt x="1866483" y="2916638"/>
                  </a:lnTo>
                  <a:lnTo>
                    <a:pt x="1863587" y="0"/>
                  </a:lnTo>
                  <a:close/>
                </a:path>
              </a:pathLst>
            </a:custGeom>
            <a:solidFill>
              <a:srgbClr val="FFCC00"/>
            </a:solidFill>
          </p:spPr>
          <p:txBody>
            <a:bodyPr wrap="square" lIns="0" tIns="0" rIns="0" bIns="0" rtlCol="0"/>
            <a:lstStyle/>
            <a:p>
              <a:endParaRPr/>
            </a:p>
          </p:txBody>
        </p:sp>
        <p:sp>
          <p:nvSpPr>
            <p:cNvPr id="10" name="object 10"/>
            <p:cNvSpPr/>
            <p:nvPr/>
          </p:nvSpPr>
          <p:spPr>
            <a:xfrm>
              <a:off x="8844584" y="1654479"/>
              <a:ext cx="2767965" cy="2919730"/>
            </a:xfrm>
            <a:custGeom>
              <a:avLst/>
              <a:gdLst/>
              <a:ahLst/>
              <a:cxnLst/>
              <a:rect l="l" t="t" r="r" b="b"/>
              <a:pathLst>
                <a:path w="2767965" h="2919729">
                  <a:moveTo>
                    <a:pt x="910120" y="2063584"/>
                  </a:moveTo>
                  <a:lnTo>
                    <a:pt x="840778" y="2063584"/>
                  </a:lnTo>
                  <a:lnTo>
                    <a:pt x="832091" y="2066455"/>
                  </a:lnTo>
                  <a:lnTo>
                    <a:pt x="820534" y="2069350"/>
                  </a:lnTo>
                  <a:lnTo>
                    <a:pt x="811872" y="2072220"/>
                  </a:lnTo>
                  <a:lnTo>
                    <a:pt x="803198" y="2072220"/>
                  </a:lnTo>
                  <a:lnTo>
                    <a:pt x="791641" y="2075116"/>
                  </a:lnTo>
                  <a:lnTo>
                    <a:pt x="774319" y="2080882"/>
                  </a:lnTo>
                  <a:lnTo>
                    <a:pt x="762762" y="2083752"/>
                  </a:lnTo>
                  <a:lnTo>
                    <a:pt x="745426" y="2089518"/>
                  </a:lnTo>
                  <a:lnTo>
                    <a:pt x="736765" y="2095284"/>
                  </a:lnTo>
                  <a:lnTo>
                    <a:pt x="719416" y="2101049"/>
                  </a:lnTo>
                  <a:lnTo>
                    <a:pt x="702081" y="2109686"/>
                  </a:lnTo>
                  <a:lnTo>
                    <a:pt x="693420" y="2115451"/>
                  </a:lnTo>
                  <a:lnTo>
                    <a:pt x="681863" y="2118347"/>
                  </a:lnTo>
                  <a:lnTo>
                    <a:pt x="676071" y="2124113"/>
                  </a:lnTo>
                  <a:lnTo>
                    <a:pt x="650074" y="2141410"/>
                  </a:lnTo>
                  <a:lnTo>
                    <a:pt x="644309" y="2147176"/>
                  </a:lnTo>
                  <a:lnTo>
                    <a:pt x="626960" y="2158682"/>
                  </a:lnTo>
                  <a:lnTo>
                    <a:pt x="621195" y="2164448"/>
                  </a:lnTo>
                  <a:lnTo>
                    <a:pt x="609625" y="2181733"/>
                  </a:lnTo>
                  <a:lnTo>
                    <a:pt x="592302" y="2193264"/>
                  </a:lnTo>
                  <a:lnTo>
                    <a:pt x="586511" y="2201926"/>
                  </a:lnTo>
                  <a:lnTo>
                    <a:pt x="580745" y="2207666"/>
                  </a:lnTo>
                  <a:lnTo>
                    <a:pt x="574954" y="2216327"/>
                  </a:lnTo>
                  <a:lnTo>
                    <a:pt x="569188" y="2222093"/>
                  </a:lnTo>
                  <a:lnTo>
                    <a:pt x="546061" y="2256688"/>
                  </a:lnTo>
                  <a:lnTo>
                    <a:pt x="543166" y="2265324"/>
                  </a:lnTo>
                  <a:lnTo>
                    <a:pt x="537400" y="2273960"/>
                  </a:lnTo>
                  <a:lnTo>
                    <a:pt x="528739" y="2291257"/>
                  </a:lnTo>
                  <a:lnTo>
                    <a:pt x="520052" y="2317178"/>
                  </a:lnTo>
                  <a:lnTo>
                    <a:pt x="514273" y="2325840"/>
                  </a:lnTo>
                  <a:lnTo>
                    <a:pt x="511378" y="2334476"/>
                  </a:lnTo>
                  <a:lnTo>
                    <a:pt x="508508" y="2346007"/>
                  </a:lnTo>
                  <a:lnTo>
                    <a:pt x="505612" y="2354669"/>
                  </a:lnTo>
                  <a:lnTo>
                    <a:pt x="502716" y="2366175"/>
                  </a:lnTo>
                  <a:lnTo>
                    <a:pt x="499821" y="2374836"/>
                  </a:lnTo>
                  <a:lnTo>
                    <a:pt x="499821" y="2383472"/>
                  </a:lnTo>
                  <a:lnTo>
                    <a:pt x="496951" y="2395004"/>
                  </a:lnTo>
                  <a:lnTo>
                    <a:pt x="491159" y="2412301"/>
                  </a:lnTo>
                  <a:lnTo>
                    <a:pt x="491159" y="2516047"/>
                  </a:lnTo>
                  <a:lnTo>
                    <a:pt x="494055" y="2527579"/>
                  </a:lnTo>
                  <a:lnTo>
                    <a:pt x="496951" y="2536215"/>
                  </a:lnTo>
                  <a:lnTo>
                    <a:pt x="499821" y="2547747"/>
                  </a:lnTo>
                  <a:lnTo>
                    <a:pt x="499821" y="2556408"/>
                  </a:lnTo>
                  <a:lnTo>
                    <a:pt x="505612" y="2573705"/>
                  </a:lnTo>
                  <a:lnTo>
                    <a:pt x="508508" y="2585212"/>
                  </a:lnTo>
                  <a:lnTo>
                    <a:pt x="514273" y="2602496"/>
                  </a:lnTo>
                  <a:lnTo>
                    <a:pt x="520052" y="2611158"/>
                  </a:lnTo>
                  <a:lnTo>
                    <a:pt x="522947" y="2622689"/>
                  </a:lnTo>
                  <a:lnTo>
                    <a:pt x="525843" y="2628455"/>
                  </a:lnTo>
                  <a:lnTo>
                    <a:pt x="528739" y="2639961"/>
                  </a:lnTo>
                  <a:lnTo>
                    <a:pt x="534504" y="2645727"/>
                  </a:lnTo>
                  <a:lnTo>
                    <a:pt x="537400" y="2657259"/>
                  </a:lnTo>
                  <a:lnTo>
                    <a:pt x="543166" y="2663025"/>
                  </a:lnTo>
                  <a:lnTo>
                    <a:pt x="546061" y="2671686"/>
                  </a:lnTo>
                  <a:lnTo>
                    <a:pt x="569188" y="2706255"/>
                  </a:lnTo>
                  <a:lnTo>
                    <a:pt x="574954" y="2712021"/>
                  </a:lnTo>
                  <a:lnTo>
                    <a:pt x="580745" y="2720683"/>
                  </a:lnTo>
                  <a:lnTo>
                    <a:pt x="586511" y="2726436"/>
                  </a:lnTo>
                  <a:lnTo>
                    <a:pt x="592302" y="2735084"/>
                  </a:lnTo>
                  <a:lnTo>
                    <a:pt x="600964" y="2740837"/>
                  </a:lnTo>
                  <a:lnTo>
                    <a:pt x="635622" y="2775432"/>
                  </a:lnTo>
                  <a:lnTo>
                    <a:pt x="644309" y="2778315"/>
                  </a:lnTo>
                  <a:lnTo>
                    <a:pt x="650074" y="2786951"/>
                  </a:lnTo>
                  <a:lnTo>
                    <a:pt x="667410" y="2798483"/>
                  </a:lnTo>
                  <a:lnTo>
                    <a:pt x="676071" y="2801366"/>
                  </a:lnTo>
                  <a:lnTo>
                    <a:pt x="681863" y="2807131"/>
                  </a:lnTo>
                  <a:lnTo>
                    <a:pt x="693420" y="2812897"/>
                  </a:lnTo>
                  <a:lnTo>
                    <a:pt x="702081" y="2815767"/>
                  </a:lnTo>
                  <a:lnTo>
                    <a:pt x="707859" y="2821533"/>
                  </a:lnTo>
                  <a:lnTo>
                    <a:pt x="719416" y="2827299"/>
                  </a:lnTo>
                  <a:lnTo>
                    <a:pt x="728078" y="2830182"/>
                  </a:lnTo>
                  <a:lnTo>
                    <a:pt x="736765" y="2835948"/>
                  </a:lnTo>
                  <a:lnTo>
                    <a:pt x="762762" y="2844596"/>
                  </a:lnTo>
                  <a:lnTo>
                    <a:pt x="774319" y="2847479"/>
                  </a:lnTo>
                  <a:lnTo>
                    <a:pt x="791641" y="2853245"/>
                  </a:lnTo>
                  <a:lnTo>
                    <a:pt x="803198" y="2856128"/>
                  </a:lnTo>
                  <a:lnTo>
                    <a:pt x="820534" y="2861881"/>
                  </a:lnTo>
                  <a:lnTo>
                    <a:pt x="840778" y="2861881"/>
                  </a:lnTo>
                  <a:lnTo>
                    <a:pt x="852322" y="2864764"/>
                  </a:lnTo>
                  <a:lnTo>
                    <a:pt x="863879" y="2864764"/>
                  </a:lnTo>
                  <a:lnTo>
                    <a:pt x="872540" y="2867647"/>
                  </a:lnTo>
                  <a:lnTo>
                    <a:pt x="910120" y="2867647"/>
                  </a:lnTo>
                  <a:lnTo>
                    <a:pt x="910120" y="2063584"/>
                  </a:lnTo>
                  <a:close/>
                </a:path>
                <a:path w="2767965" h="2919729">
                  <a:moveTo>
                    <a:pt x="2767888" y="1406499"/>
                  </a:moveTo>
                  <a:lnTo>
                    <a:pt x="1950173" y="1138478"/>
                  </a:lnTo>
                  <a:lnTo>
                    <a:pt x="2759367" y="956906"/>
                  </a:lnTo>
                  <a:lnTo>
                    <a:pt x="1958936" y="688886"/>
                  </a:lnTo>
                  <a:lnTo>
                    <a:pt x="2756446" y="492848"/>
                  </a:lnTo>
                  <a:lnTo>
                    <a:pt x="1831898" y="239369"/>
                  </a:lnTo>
                  <a:lnTo>
                    <a:pt x="2762046" y="0"/>
                  </a:lnTo>
                  <a:lnTo>
                    <a:pt x="1797088" y="0"/>
                  </a:lnTo>
                  <a:lnTo>
                    <a:pt x="1797088" y="876223"/>
                  </a:lnTo>
                  <a:lnTo>
                    <a:pt x="1797088" y="971308"/>
                  </a:lnTo>
                  <a:lnTo>
                    <a:pt x="1794179" y="1003033"/>
                  </a:lnTo>
                  <a:lnTo>
                    <a:pt x="1788579" y="1034732"/>
                  </a:lnTo>
                  <a:lnTo>
                    <a:pt x="1785658" y="1063548"/>
                  </a:lnTo>
                  <a:lnTo>
                    <a:pt x="1779816" y="1089482"/>
                  </a:lnTo>
                  <a:lnTo>
                    <a:pt x="1773974" y="1118311"/>
                  </a:lnTo>
                  <a:lnTo>
                    <a:pt x="1762531" y="1170178"/>
                  </a:lnTo>
                  <a:lnTo>
                    <a:pt x="1753768" y="1193228"/>
                  </a:lnTo>
                  <a:lnTo>
                    <a:pt x="1747939" y="1219161"/>
                  </a:lnTo>
                  <a:lnTo>
                    <a:pt x="1730654" y="1265288"/>
                  </a:lnTo>
                  <a:lnTo>
                    <a:pt x="1721891" y="1282560"/>
                  </a:lnTo>
                  <a:lnTo>
                    <a:pt x="1713369" y="1305623"/>
                  </a:lnTo>
                  <a:lnTo>
                    <a:pt x="1701698" y="1322920"/>
                  </a:lnTo>
                  <a:lnTo>
                    <a:pt x="1693176" y="1343075"/>
                  </a:lnTo>
                  <a:lnTo>
                    <a:pt x="1678571" y="1360373"/>
                  </a:lnTo>
                  <a:lnTo>
                    <a:pt x="1670050" y="1377670"/>
                  </a:lnTo>
                  <a:lnTo>
                    <a:pt x="1655457" y="1392072"/>
                  </a:lnTo>
                  <a:lnTo>
                    <a:pt x="1644015" y="1409369"/>
                  </a:lnTo>
                  <a:lnTo>
                    <a:pt x="1620901" y="1438198"/>
                  </a:lnTo>
                  <a:lnTo>
                    <a:pt x="1606537" y="1452600"/>
                  </a:lnTo>
                  <a:lnTo>
                    <a:pt x="1594853" y="1467015"/>
                  </a:lnTo>
                  <a:lnTo>
                    <a:pt x="1580502" y="1475651"/>
                  </a:lnTo>
                  <a:lnTo>
                    <a:pt x="1565897" y="1487182"/>
                  </a:lnTo>
                  <a:lnTo>
                    <a:pt x="1554454" y="1498714"/>
                  </a:lnTo>
                  <a:lnTo>
                    <a:pt x="1540103" y="1510245"/>
                  </a:lnTo>
                  <a:lnTo>
                    <a:pt x="1528419" y="1518881"/>
                  </a:lnTo>
                  <a:lnTo>
                    <a:pt x="1514055" y="1530413"/>
                  </a:lnTo>
                  <a:lnTo>
                    <a:pt x="1499450" y="1539074"/>
                  </a:lnTo>
                  <a:lnTo>
                    <a:pt x="1488020" y="1547710"/>
                  </a:lnTo>
                  <a:lnTo>
                    <a:pt x="1473517" y="1553476"/>
                  </a:lnTo>
                  <a:lnTo>
                    <a:pt x="1459077" y="1562112"/>
                  </a:lnTo>
                  <a:lnTo>
                    <a:pt x="1444625" y="1567878"/>
                  </a:lnTo>
                  <a:lnTo>
                    <a:pt x="1430197" y="1576539"/>
                  </a:lnTo>
                  <a:lnTo>
                    <a:pt x="1418628" y="1579410"/>
                  </a:lnTo>
                  <a:lnTo>
                    <a:pt x="1404175" y="1585175"/>
                  </a:lnTo>
                  <a:lnTo>
                    <a:pt x="1392618" y="1590941"/>
                  </a:lnTo>
                  <a:lnTo>
                    <a:pt x="1381061" y="1593837"/>
                  </a:lnTo>
                  <a:lnTo>
                    <a:pt x="1366621" y="1599603"/>
                  </a:lnTo>
                  <a:lnTo>
                    <a:pt x="1355064" y="1602473"/>
                  </a:lnTo>
                  <a:lnTo>
                    <a:pt x="1340612" y="1605356"/>
                  </a:lnTo>
                  <a:lnTo>
                    <a:pt x="1331950" y="1611109"/>
                  </a:lnTo>
                  <a:lnTo>
                    <a:pt x="1320380" y="1613992"/>
                  </a:lnTo>
                  <a:lnTo>
                    <a:pt x="1308823" y="1613992"/>
                  </a:lnTo>
                  <a:lnTo>
                    <a:pt x="1297266" y="1616862"/>
                  </a:lnTo>
                  <a:lnTo>
                    <a:pt x="1288605" y="1619758"/>
                  </a:lnTo>
                  <a:lnTo>
                    <a:pt x="1277035" y="1622628"/>
                  </a:lnTo>
                  <a:lnTo>
                    <a:pt x="1259713" y="1622628"/>
                  </a:lnTo>
                  <a:lnTo>
                    <a:pt x="1251051" y="1625523"/>
                  </a:lnTo>
                  <a:lnTo>
                    <a:pt x="1233728" y="1625523"/>
                  </a:lnTo>
                  <a:lnTo>
                    <a:pt x="1227924" y="1628394"/>
                  </a:lnTo>
                  <a:lnTo>
                    <a:pt x="1201940" y="1628394"/>
                  </a:lnTo>
                  <a:lnTo>
                    <a:pt x="1199045" y="1631289"/>
                  </a:lnTo>
                  <a:lnTo>
                    <a:pt x="1199045" y="2020366"/>
                  </a:lnTo>
                  <a:lnTo>
                    <a:pt x="912990" y="2020366"/>
                  </a:lnTo>
                  <a:lnTo>
                    <a:pt x="910120" y="1259522"/>
                  </a:lnTo>
                  <a:lnTo>
                    <a:pt x="918781" y="1256626"/>
                  </a:lnTo>
                  <a:lnTo>
                    <a:pt x="924547" y="1256626"/>
                  </a:lnTo>
                  <a:lnTo>
                    <a:pt x="933234" y="1253756"/>
                  </a:lnTo>
                  <a:lnTo>
                    <a:pt x="938999" y="1250861"/>
                  </a:lnTo>
                  <a:lnTo>
                    <a:pt x="950569" y="1250861"/>
                  </a:lnTo>
                  <a:lnTo>
                    <a:pt x="962126" y="1247990"/>
                  </a:lnTo>
                  <a:lnTo>
                    <a:pt x="973683" y="1242225"/>
                  </a:lnTo>
                  <a:lnTo>
                    <a:pt x="982345" y="1236459"/>
                  </a:lnTo>
                  <a:lnTo>
                    <a:pt x="996784" y="1233563"/>
                  </a:lnTo>
                  <a:lnTo>
                    <a:pt x="1011237" y="1227823"/>
                  </a:lnTo>
                  <a:lnTo>
                    <a:pt x="1022794" y="1222057"/>
                  </a:lnTo>
                  <a:lnTo>
                    <a:pt x="1031455" y="1219161"/>
                  </a:lnTo>
                  <a:lnTo>
                    <a:pt x="1037247" y="1216291"/>
                  </a:lnTo>
                  <a:lnTo>
                    <a:pt x="1043025" y="1210525"/>
                  </a:lnTo>
                  <a:lnTo>
                    <a:pt x="1051687" y="1210525"/>
                  </a:lnTo>
                  <a:lnTo>
                    <a:pt x="1063244" y="1198994"/>
                  </a:lnTo>
                  <a:lnTo>
                    <a:pt x="1077696" y="1190345"/>
                  </a:lnTo>
                  <a:lnTo>
                    <a:pt x="1089253" y="1178814"/>
                  </a:lnTo>
                  <a:lnTo>
                    <a:pt x="1103693" y="1167307"/>
                  </a:lnTo>
                  <a:lnTo>
                    <a:pt x="1129703" y="1141349"/>
                  </a:lnTo>
                  <a:lnTo>
                    <a:pt x="1132573" y="1135583"/>
                  </a:lnTo>
                  <a:lnTo>
                    <a:pt x="1144143" y="1118311"/>
                  </a:lnTo>
                  <a:lnTo>
                    <a:pt x="1149934" y="1112545"/>
                  </a:lnTo>
                  <a:lnTo>
                    <a:pt x="1155700" y="1101013"/>
                  </a:lnTo>
                  <a:lnTo>
                    <a:pt x="1158595" y="1092352"/>
                  </a:lnTo>
                  <a:lnTo>
                    <a:pt x="1164361" y="1083716"/>
                  </a:lnTo>
                  <a:lnTo>
                    <a:pt x="1167257" y="1075055"/>
                  </a:lnTo>
                  <a:lnTo>
                    <a:pt x="1173022" y="1063548"/>
                  </a:lnTo>
                  <a:lnTo>
                    <a:pt x="1178814" y="1046251"/>
                  </a:lnTo>
                  <a:lnTo>
                    <a:pt x="1184592" y="1034732"/>
                  </a:lnTo>
                  <a:lnTo>
                    <a:pt x="1184592" y="1023200"/>
                  </a:lnTo>
                  <a:lnTo>
                    <a:pt x="1187488" y="1011669"/>
                  </a:lnTo>
                  <a:lnTo>
                    <a:pt x="1190383" y="997267"/>
                  </a:lnTo>
                  <a:lnTo>
                    <a:pt x="1193279" y="988606"/>
                  </a:lnTo>
                  <a:lnTo>
                    <a:pt x="1193279" y="974204"/>
                  </a:lnTo>
                  <a:lnTo>
                    <a:pt x="1196149" y="959777"/>
                  </a:lnTo>
                  <a:lnTo>
                    <a:pt x="1196149" y="948270"/>
                  </a:lnTo>
                  <a:lnTo>
                    <a:pt x="1199045" y="936739"/>
                  </a:lnTo>
                  <a:lnTo>
                    <a:pt x="1196149" y="922312"/>
                  </a:lnTo>
                  <a:lnTo>
                    <a:pt x="1196149" y="893521"/>
                  </a:lnTo>
                  <a:lnTo>
                    <a:pt x="1193279" y="881989"/>
                  </a:lnTo>
                  <a:lnTo>
                    <a:pt x="1193279" y="870458"/>
                  </a:lnTo>
                  <a:lnTo>
                    <a:pt x="1181709" y="824331"/>
                  </a:lnTo>
                  <a:lnTo>
                    <a:pt x="1175918" y="815695"/>
                  </a:lnTo>
                  <a:lnTo>
                    <a:pt x="1173022" y="807034"/>
                  </a:lnTo>
                  <a:lnTo>
                    <a:pt x="1170152" y="795502"/>
                  </a:lnTo>
                  <a:lnTo>
                    <a:pt x="1164361" y="786866"/>
                  </a:lnTo>
                  <a:lnTo>
                    <a:pt x="1161491" y="778230"/>
                  </a:lnTo>
                  <a:lnTo>
                    <a:pt x="1155700" y="772464"/>
                  </a:lnTo>
                  <a:lnTo>
                    <a:pt x="1152804" y="763816"/>
                  </a:lnTo>
                  <a:lnTo>
                    <a:pt x="1147038" y="755180"/>
                  </a:lnTo>
                  <a:lnTo>
                    <a:pt x="1141272" y="749414"/>
                  </a:lnTo>
                  <a:lnTo>
                    <a:pt x="1135468" y="740778"/>
                  </a:lnTo>
                  <a:lnTo>
                    <a:pt x="1118146" y="723480"/>
                  </a:lnTo>
                  <a:lnTo>
                    <a:pt x="1103693" y="711949"/>
                  </a:lnTo>
                  <a:lnTo>
                    <a:pt x="1092136" y="700417"/>
                  </a:lnTo>
                  <a:lnTo>
                    <a:pt x="1077696" y="691756"/>
                  </a:lnTo>
                  <a:lnTo>
                    <a:pt x="1066139" y="683120"/>
                  </a:lnTo>
                  <a:lnTo>
                    <a:pt x="1051687" y="677354"/>
                  </a:lnTo>
                  <a:lnTo>
                    <a:pt x="1045921" y="671588"/>
                  </a:lnTo>
                  <a:lnTo>
                    <a:pt x="1037247" y="668718"/>
                  </a:lnTo>
                  <a:lnTo>
                    <a:pt x="1025690" y="662952"/>
                  </a:lnTo>
                  <a:lnTo>
                    <a:pt x="1011237" y="657186"/>
                  </a:lnTo>
                  <a:lnTo>
                    <a:pt x="999680" y="654291"/>
                  </a:lnTo>
                  <a:lnTo>
                    <a:pt x="985240" y="648525"/>
                  </a:lnTo>
                  <a:lnTo>
                    <a:pt x="973683" y="648525"/>
                  </a:lnTo>
                  <a:lnTo>
                    <a:pt x="962126" y="645655"/>
                  </a:lnTo>
                  <a:lnTo>
                    <a:pt x="953465" y="642759"/>
                  </a:lnTo>
                  <a:lnTo>
                    <a:pt x="941895" y="639889"/>
                  </a:lnTo>
                  <a:lnTo>
                    <a:pt x="910120" y="639889"/>
                  </a:lnTo>
                  <a:lnTo>
                    <a:pt x="910120" y="126987"/>
                  </a:lnTo>
                  <a:lnTo>
                    <a:pt x="909535" y="126403"/>
                  </a:lnTo>
                  <a:lnTo>
                    <a:pt x="918781" y="124066"/>
                  </a:lnTo>
                  <a:lnTo>
                    <a:pt x="982345" y="124066"/>
                  </a:lnTo>
                  <a:lnTo>
                    <a:pt x="991006" y="126987"/>
                  </a:lnTo>
                  <a:lnTo>
                    <a:pt x="1048791" y="126987"/>
                  </a:lnTo>
                  <a:lnTo>
                    <a:pt x="1057478" y="129908"/>
                  </a:lnTo>
                  <a:lnTo>
                    <a:pt x="1080566" y="129908"/>
                  </a:lnTo>
                  <a:lnTo>
                    <a:pt x="1092136" y="132575"/>
                  </a:lnTo>
                  <a:lnTo>
                    <a:pt x="1106589" y="132575"/>
                  </a:lnTo>
                  <a:lnTo>
                    <a:pt x="1112354" y="135496"/>
                  </a:lnTo>
                  <a:lnTo>
                    <a:pt x="1132573" y="135496"/>
                  </a:lnTo>
                  <a:lnTo>
                    <a:pt x="1138377" y="138417"/>
                  </a:lnTo>
                  <a:lnTo>
                    <a:pt x="1147038" y="141338"/>
                  </a:lnTo>
                  <a:lnTo>
                    <a:pt x="1152804" y="141338"/>
                  </a:lnTo>
                  <a:lnTo>
                    <a:pt x="1161491" y="144259"/>
                  </a:lnTo>
                  <a:lnTo>
                    <a:pt x="1167257" y="144259"/>
                  </a:lnTo>
                  <a:lnTo>
                    <a:pt x="1190383" y="149847"/>
                  </a:lnTo>
                  <a:lnTo>
                    <a:pt x="1201940" y="155689"/>
                  </a:lnTo>
                  <a:lnTo>
                    <a:pt x="1210602" y="158610"/>
                  </a:lnTo>
                  <a:lnTo>
                    <a:pt x="1225029" y="161531"/>
                  </a:lnTo>
                  <a:lnTo>
                    <a:pt x="1236599" y="164452"/>
                  </a:lnTo>
                  <a:lnTo>
                    <a:pt x="1251051" y="170040"/>
                  </a:lnTo>
                  <a:lnTo>
                    <a:pt x="1262608" y="172961"/>
                  </a:lnTo>
                  <a:lnTo>
                    <a:pt x="1320380" y="196075"/>
                  </a:lnTo>
                  <a:lnTo>
                    <a:pt x="1337741" y="204825"/>
                  </a:lnTo>
                  <a:lnTo>
                    <a:pt x="1366621" y="216255"/>
                  </a:lnTo>
                  <a:lnTo>
                    <a:pt x="1383957" y="227698"/>
                  </a:lnTo>
                  <a:lnTo>
                    <a:pt x="1401279" y="236448"/>
                  </a:lnTo>
                  <a:lnTo>
                    <a:pt x="1415732" y="244970"/>
                  </a:lnTo>
                  <a:lnTo>
                    <a:pt x="1433068" y="253720"/>
                  </a:lnTo>
                  <a:lnTo>
                    <a:pt x="1450416" y="265150"/>
                  </a:lnTo>
                  <a:lnTo>
                    <a:pt x="1467739" y="273913"/>
                  </a:lnTo>
                  <a:lnTo>
                    <a:pt x="1496529" y="297027"/>
                  </a:lnTo>
                  <a:lnTo>
                    <a:pt x="1531340" y="319887"/>
                  </a:lnTo>
                  <a:lnTo>
                    <a:pt x="1545691" y="331558"/>
                  </a:lnTo>
                  <a:lnTo>
                    <a:pt x="1560296" y="345922"/>
                  </a:lnTo>
                  <a:lnTo>
                    <a:pt x="1577581" y="360273"/>
                  </a:lnTo>
                  <a:lnTo>
                    <a:pt x="1591932" y="374865"/>
                  </a:lnTo>
                  <a:lnTo>
                    <a:pt x="1606537" y="392137"/>
                  </a:lnTo>
                  <a:lnTo>
                    <a:pt x="1620901" y="406488"/>
                  </a:lnTo>
                  <a:lnTo>
                    <a:pt x="1649857" y="441032"/>
                  </a:lnTo>
                  <a:lnTo>
                    <a:pt x="1661299" y="458304"/>
                  </a:lnTo>
                  <a:lnTo>
                    <a:pt x="1675650" y="475576"/>
                  </a:lnTo>
                  <a:lnTo>
                    <a:pt x="1687334" y="495769"/>
                  </a:lnTo>
                  <a:lnTo>
                    <a:pt x="1701698" y="518871"/>
                  </a:lnTo>
                  <a:lnTo>
                    <a:pt x="1710461" y="539013"/>
                  </a:lnTo>
                  <a:lnTo>
                    <a:pt x="1721891" y="559206"/>
                  </a:lnTo>
                  <a:lnTo>
                    <a:pt x="1730654" y="582244"/>
                  </a:lnTo>
                  <a:lnTo>
                    <a:pt x="1742338" y="605307"/>
                  </a:lnTo>
                  <a:lnTo>
                    <a:pt x="1759610" y="651421"/>
                  </a:lnTo>
                  <a:lnTo>
                    <a:pt x="1776895" y="703287"/>
                  </a:lnTo>
                  <a:lnTo>
                    <a:pt x="1779816" y="732116"/>
                  </a:lnTo>
                  <a:lnTo>
                    <a:pt x="1785658" y="758050"/>
                  </a:lnTo>
                  <a:lnTo>
                    <a:pt x="1788579" y="786866"/>
                  </a:lnTo>
                  <a:lnTo>
                    <a:pt x="1794179" y="815695"/>
                  </a:lnTo>
                  <a:lnTo>
                    <a:pt x="1794179" y="844524"/>
                  </a:lnTo>
                  <a:lnTo>
                    <a:pt x="1797088" y="876223"/>
                  </a:lnTo>
                  <a:lnTo>
                    <a:pt x="1797088" y="0"/>
                  </a:lnTo>
                  <a:lnTo>
                    <a:pt x="907224" y="0"/>
                  </a:lnTo>
                  <a:lnTo>
                    <a:pt x="907224" y="124066"/>
                  </a:lnTo>
                  <a:lnTo>
                    <a:pt x="895654" y="124066"/>
                  </a:lnTo>
                  <a:lnTo>
                    <a:pt x="889889" y="121145"/>
                  </a:lnTo>
                  <a:lnTo>
                    <a:pt x="811872" y="121145"/>
                  </a:lnTo>
                  <a:lnTo>
                    <a:pt x="803198" y="124066"/>
                  </a:lnTo>
                  <a:lnTo>
                    <a:pt x="777214" y="124066"/>
                  </a:lnTo>
                  <a:lnTo>
                    <a:pt x="768553" y="126987"/>
                  </a:lnTo>
                  <a:lnTo>
                    <a:pt x="739635" y="126987"/>
                  </a:lnTo>
                  <a:lnTo>
                    <a:pt x="730973" y="129908"/>
                  </a:lnTo>
                  <a:lnTo>
                    <a:pt x="719416" y="129908"/>
                  </a:lnTo>
                  <a:lnTo>
                    <a:pt x="710755" y="132575"/>
                  </a:lnTo>
                  <a:lnTo>
                    <a:pt x="699185" y="135496"/>
                  </a:lnTo>
                  <a:lnTo>
                    <a:pt x="687628" y="135496"/>
                  </a:lnTo>
                  <a:lnTo>
                    <a:pt x="641413" y="147180"/>
                  </a:lnTo>
                  <a:lnTo>
                    <a:pt x="626960" y="149847"/>
                  </a:lnTo>
                  <a:lnTo>
                    <a:pt x="618299" y="152768"/>
                  </a:lnTo>
                  <a:lnTo>
                    <a:pt x="603834" y="155689"/>
                  </a:lnTo>
                  <a:lnTo>
                    <a:pt x="592302" y="161531"/>
                  </a:lnTo>
                  <a:lnTo>
                    <a:pt x="577850" y="164452"/>
                  </a:lnTo>
                  <a:lnTo>
                    <a:pt x="566293" y="167360"/>
                  </a:lnTo>
                  <a:lnTo>
                    <a:pt x="554723" y="172961"/>
                  </a:lnTo>
                  <a:lnTo>
                    <a:pt x="540296" y="178803"/>
                  </a:lnTo>
                  <a:lnTo>
                    <a:pt x="528739" y="181724"/>
                  </a:lnTo>
                  <a:lnTo>
                    <a:pt x="514273" y="187312"/>
                  </a:lnTo>
                  <a:lnTo>
                    <a:pt x="499821" y="190233"/>
                  </a:lnTo>
                  <a:lnTo>
                    <a:pt x="485394" y="198983"/>
                  </a:lnTo>
                  <a:lnTo>
                    <a:pt x="473837" y="201904"/>
                  </a:lnTo>
                  <a:lnTo>
                    <a:pt x="459371" y="210426"/>
                  </a:lnTo>
                  <a:lnTo>
                    <a:pt x="444944" y="216255"/>
                  </a:lnTo>
                  <a:lnTo>
                    <a:pt x="430491" y="224777"/>
                  </a:lnTo>
                  <a:lnTo>
                    <a:pt x="401599" y="236448"/>
                  </a:lnTo>
                  <a:lnTo>
                    <a:pt x="343801" y="270992"/>
                  </a:lnTo>
                  <a:lnTo>
                    <a:pt x="326466" y="279755"/>
                  </a:lnTo>
                  <a:lnTo>
                    <a:pt x="314909" y="291185"/>
                  </a:lnTo>
                  <a:lnTo>
                    <a:pt x="300482" y="299935"/>
                  </a:lnTo>
                  <a:lnTo>
                    <a:pt x="283133" y="308457"/>
                  </a:lnTo>
                  <a:lnTo>
                    <a:pt x="271564" y="319887"/>
                  </a:lnTo>
                  <a:lnTo>
                    <a:pt x="257136" y="331558"/>
                  </a:lnTo>
                  <a:lnTo>
                    <a:pt x="242684" y="340080"/>
                  </a:lnTo>
                  <a:lnTo>
                    <a:pt x="173342" y="409409"/>
                  </a:lnTo>
                  <a:lnTo>
                    <a:pt x="153123" y="435190"/>
                  </a:lnTo>
                  <a:lnTo>
                    <a:pt x="135788" y="458304"/>
                  </a:lnTo>
                  <a:lnTo>
                    <a:pt x="129997" y="472655"/>
                  </a:lnTo>
                  <a:lnTo>
                    <a:pt x="121335" y="484327"/>
                  </a:lnTo>
                  <a:lnTo>
                    <a:pt x="112674" y="498678"/>
                  </a:lnTo>
                  <a:lnTo>
                    <a:pt x="104013" y="510120"/>
                  </a:lnTo>
                  <a:lnTo>
                    <a:pt x="98221" y="521792"/>
                  </a:lnTo>
                  <a:lnTo>
                    <a:pt x="89547" y="536143"/>
                  </a:lnTo>
                  <a:lnTo>
                    <a:pt x="77990" y="559206"/>
                  </a:lnTo>
                  <a:lnTo>
                    <a:pt x="72224" y="573608"/>
                  </a:lnTo>
                  <a:lnTo>
                    <a:pt x="66433" y="585139"/>
                  </a:lnTo>
                  <a:lnTo>
                    <a:pt x="63563" y="599541"/>
                  </a:lnTo>
                  <a:lnTo>
                    <a:pt x="54876" y="611073"/>
                  </a:lnTo>
                  <a:lnTo>
                    <a:pt x="52006" y="625487"/>
                  </a:lnTo>
                  <a:lnTo>
                    <a:pt x="46215" y="636993"/>
                  </a:lnTo>
                  <a:lnTo>
                    <a:pt x="40436" y="660057"/>
                  </a:lnTo>
                  <a:lnTo>
                    <a:pt x="37541" y="674484"/>
                  </a:lnTo>
                  <a:lnTo>
                    <a:pt x="34645" y="686015"/>
                  </a:lnTo>
                  <a:lnTo>
                    <a:pt x="28879" y="697522"/>
                  </a:lnTo>
                  <a:lnTo>
                    <a:pt x="23088" y="720585"/>
                  </a:lnTo>
                  <a:lnTo>
                    <a:pt x="20218" y="729246"/>
                  </a:lnTo>
                  <a:lnTo>
                    <a:pt x="17322" y="740778"/>
                  </a:lnTo>
                  <a:lnTo>
                    <a:pt x="17322" y="752284"/>
                  </a:lnTo>
                  <a:lnTo>
                    <a:pt x="14427" y="763816"/>
                  </a:lnTo>
                  <a:lnTo>
                    <a:pt x="8661" y="781100"/>
                  </a:lnTo>
                  <a:lnTo>
                    <a:pt x="8661" y="801268"/>
                  </a:lnTo>
                  <a:lnTo>
                    <a:pt x="5765" y="809929"/>
                  </a:lnTo>
                  <a:lnTo>
                    <a:pt x="5765" y="818565"/>
                  </a:lnTo>
                  <a:lnTo>
                    <a:pt x="2870" y="827227"/>
                  </a:lnTo>
                  <a:lnTo>
                    <a:pt x="2870" y="844524"/>
                  </a:lnTo>
                  <a:lnTo>
                    <a:pt x="0" y="850265"/>
                  </a:lnTo>
                  <a:lnTo>
                    <a:pt x="0" y="905027"/>
                  </a:lnTo>
                  <a:lnTo>
                    <a:pt x="624065" y="905027"/>
                  </a:lnTo>
                  <a:lnTo>
                    <a:pt x="624065" y="890625"/>
                  </a:lnTo>
                  <a:lnTo>
                    <a:pt x="626960" y="876223"/>
                  </a:lnTo>
                  <a:lnTo>
                    <a:pt x="626960" y="861796"/>
                  </a:lnTo>
                  <a:lnTo>
                    <a:pt x="632752" y="838758"/>
                  </a:lnTo>
                  <a:lnTo>
                    <a:pt x="638517" y="824331"/>
                  </a:lnTo>
                  <a:lnTo>
                    <a:pt x="641413" y="812800"/>
                  </a:lnTo>
                  <a:lnTo>
                    <a:pt x="644309" y="804164"/>
                  </a:lnTo>
                  <a:lnTo>
                    <a:pt x="647179" y="792632"/>
                  </a:lnTo>
                  <a:lnTo>
                    <a:pt x="652970" y="783996"/>
                  </a:lnTo>
                  <a:lnTo>
                    <a:pt x="655840" y="772464"/>
                  </a:lnTo>
                  <a:lnTo>
                    <a:pt x="661631" y="766699"/>
                  </a:lnTo>
                  <a:lnTo>
                    <a:pt x="664540" y="758050"/>
                  </a:lnTo>
                  <a:lnTo>
                    <a:pt x="676071" y="740778"/>
                  </a:lnTo>
                  <a:lnTo>
                    <a:pt x="681863" y="735012"/>
                  </a:lnTo>
                  <a:lnTo>
                    <a:pt x="684758" y="726351"/>
                  </a:lnTo>
                  <a:lnTo>
                    <a:pt x="693420" y="720585"/>
                  </a:lnTo>
                  <a:lnTo>
                    <a:pt x="696290" y="711949"/>
                  </a:lnTo>
                  <a:lnTo>
                    <a:pt x="702081" y="706183"/>
                  </a:lnTo>
                  <a:lnTo>
                    <a:pt x="739635" y="677354"/>
                  </a:lnTo>
                  <a:lnTo>
                    <a:pt x="780084" y="660057"/>
                  </a:lnTo>
                  <a:lnTo>
                    <a:pt x="791641" y="651421"/>
                  </a:lnTo>
                  <a:lnTo>
                    <a:pt x="814768" y="645655"/>
                  </a:lnTo>
                  <a:lnTo>
                    <a:pt x="829221" y="642759"/>
                  </a:lnTo>
                  <a:lnTo>
                    <a:pt x="837882" y="639889"/>
                  </a:lnTo>
                  <a:lnTo>
                    <a:pt x="907224" y="639889"/>
                  </a:lnTo>
                  <a:lnTo>
                    <a:pt x="907224" y="1259522"/>
                  </a:lnTo>
                  <a:lnTo>
                    <a:pt x="898550" y="1262392"/>
                  </a:lnTo>
                  <a:lnTo>
                    <a:pt x="884097" y="1262392"/>
                  </a:lnTo>
                  <a:lnTo>
                    <a:pt x="878332" y="1265288"/>
                  </a:lnTo>
                  <a:lnTo>
                    <a:pt x="852322" y="1265288"/>
                  </a:lnTo>
                  <a:lnTo>
                    <a:pt x="843648" y="1268158"/>
                  </a:lnTo>
                  <a:lnTo>
                    <a:pt x="826325" y="1268158"/>
                  </a:lnTo>
                  <a:lnTo>
                    <a:pt x="817664" y="1271054"/>
                  </a:lnTo>
                  <a:lnTo>
                    <a:pt x="563384" y="1271054"/>
                  </a:lnTo>
                  <a:lnTo>
                    <a:pt x="563384" y="2026119"/>
                  </a:lnTo>
                  <a:lnTo>
                    <a:pt x="910120" y="2026119"/>
                  </a:lnTo>
                  <a:lnTo>
                    <a:pt x="910120" y="2063584"/>
                  </a:lnTo>
                  <a:lnTo>
                    <a:pt x="938999" y="2063584"/>
                  </a:lnTo>
                  <a:lnTo>
                    <a:pt x="950569" y="2066455"/>
                  </a:lnTo>
                  <a:lnTo>
                    <a:pt x="959231" y="2066455"/>
                  </a:lnTo>
                  <a:lnTo>
                    <a:pt x="967892" y="2069350"/>
                  </a:lnTo>
                  <a:lnTo>
                    <a:pt x="979449" y="2069350"/>
                  </a:lnTo>
                  <a:lnTo>
                    <a:pt x="1014133" y="2080882"/>
                  </a:lnTo>
                  <a:lnTo>
                    <a:pt x="1025690" y="2083752"/>
                  </a:lnTo>
                  <a:lnTo>
                    <a:pt x="1051687" y="2092413"/>
                  </a:lnTo>
                  <a:lnTo>
                    <a:pt x="1060348" y="2098154"/>
                  </a:lnTo>
                  <a:lnTo>
                    <a:pt x="1069035" y="2101049"/>
                  </a:lnTo>
                  <a:lnTo>
                    <a:pt x="1077696" y="2106815"/>
                  </a:lnTo>
                  <a:lnTo>
                    <a:pt x="1083462" y="2109686"/>
                  </a:lnTo>
                  <a:lnTo>
                    <a:pt x="1092136" y="2115451"/>
                  </a:lnTo>
                  <a:lnTo>
                    <a:pt x="1100797" y="2118347"/>
                  </a:lnTo>
                  <a:lnTo>
                    <a:pt x="1109484" y="2126983"/>
                  </a:lnTo>
                  <a:lnTo>
                    <a:pt x="1118146" y="2129879"/>
                  </a:lnTo>
                  <a:lnTo>
                    <a:pt x="1126807" y="2138515"/>
                  </a:lnTo>
                  <a:lnTo>
                    <a:pt x="1132573" y="2141410"/>
                  </a:lnTo>
                  <a:lnTo>
                    <a:pt x="1149934" y="2152916"/>
                  </a:lnTo>
                  <a:lnTo>
                    <a:pt x="1196149" y="2199030"/>
                  </a:lnTo>
                  <a:lnTo>
                    <a:pt x="1201940" y="2207666"/>
                  </a:lnTo>
                  <a:lnTo>
                    <a:pt x="1207706" y="2213432"/>
                  </a:lnTo>
                  <a:lnTo>
                    <a:pt x="1213497" y="2222093"/>
                  </a:lnTo>
                  <a:lnTo>
                    <a:pt x="1219263" y="2227859"/>
                  </a:lnTo>
                  <a:lnTo>
                    <a:pt x="1230820" y="2245156"/>
                  </a:lnTo>
                  <a:lnTo>
                    <a:pt x="1233728" y="2253792"/>
                  </a:lnTo>
                  <a:lnTo>
                    <a:pt x="1239494" y="2259558"/>
                  </a:lnTo>
                  <a:lnTo>
                    <a:pt x="1245260" y="2268194"/>
                  </a:lnTo>
                  <a:lnTo>
                    <a:pt x="1248156" y="2276856"/>
                  </a:lnTo>
                  <a:lnTo>
                    <a:pt x="1253947" y="2285492"/>
                  </a:lnTo>
                  <a:lnTo>
                    <a:pt x="1259713" y="2302789"/>
                  </a:lnTo>
                  <a:lnTo>
                    <a:pt x="1265504" y="2311425"/>
                  </a:lnTo>
                  <a:lnTo>
                    <a:pt x="1274165" y="2337371"/>
                  </a:lnTo>
                  <a:lnTo>
                    <a:pt x="1277035" y="2348903"/>
                  </a:lnTo>
                  <a:lnTo>
                    <a:pt x="1285735" y="2374836"/>
                  </a:lnTo>
                  <a:lnTo>
                    <a:pt x="1288605" y="2386368"/>
                  </a:lnTo>
                  <a:lnTo>
                    <a:pt x="1288605" y="2395004"/>
                  </a:lnTo>
                  <a:lnTo>
                    <a:pt x="1291501" y="2403665"/>
                  </a:lnTo>
                  <a:lnTo>
                    <a:pt x="1291501" y="2415197"/>
                  </a:lnTo>
                  <a:lnTo>
                    <a:pt x="1294396" y="2426703"/>
                  </a:lnTo>
                  <a:lnTo>
                    <a:pt x="1294396" y="2455519"/>
                  </a:lnTo>
                  <a:lnTo>
                    <a:pt x="1297266" y="2467051"/>
                  </a:lnTo>
                  <a:lnTo>
                    <a:pt x="1294396" y="2475687"/>
                  </a:lnTo>
                  <a:lnTo>
                    <a:pt x="1294396" y="2504516"/>
                  </a:lnTo>
                  <a:lnTo>
                    <a:pt x="1291501" y="2513177"/>
                  </a:lnTo>
                  <a:lnTo>
                    <a:pt x="1291501" y="2524709"/>
                  </a:lnTo>
                  <a:lnTo>
                    <a:pt x="1288605" y="2533345"/>
                  </a:lnTo>
                  <a:lnTo>
                    <a:pt x="1288605" y="2544876"/>
                  </a:lnTo>
                  <a:lnTo>
                    <a:pt x="1279944" y="2570810"/>
                  </a:lnTo>
                  <a:lnTo>
                    <a:pt x="1277035" y="2582341"/>
                  </a:lnTo>
                  <a:lnTo>
                    <a:pt x="1265504" y="2616924"/>
                  </a:lnTo>
                  <a:lnTo>
                    <a:pt x="1259713" y="2625560"/>
                  </a:lnTo>
                  <a:lnTo>
                    <a:pt x="1253947" y="2642857"/>
                  </a:lnTo>
                  <a:lnTo>
                    <a:pt x="1248156" y="2651493"/>
                  </a:lnTo>
                  <a:lnTo>
                    <a:pt x="1245260" y="2660154"/>
                  </a:lnTo>
                  <a:lnTo>
                    <a:pt x="1239494" y="2668790"/>
                  </a:lnTo>
                  <a:lnTo>
                    <a:pt x="1233728" y="2674556"/>
                  </a:lnTo>
                  <a:lnTo>
                    <a:pt x="1230820" y="2683218"/>
                  </a:lnTo>
                  <a:lnTo>
                    <a:pt x="1225029" y="2691854"/>
                  </a:lnTo>
                  <a:lnTo>
                    <a:pt x="1219263" y="2697619"/>
                  </a:lnTo>
                  <a:lnTo>
                    <a:pt x="1207706" y="2714917"/>
                  </a:lnTo>
                  <a:lnTo>
                    <a:pt x="1201940" y="2720683"/>
                  </a:lnTo>
                  <a:lnTo>
                    <a:pt x="1196149" y="2729319"/>
                  </a:lnTo>
                  <a:lnTo>
                    <a:pt x="1190383" y="2735084"/>
                  </a:lnTo>
                  <a:lnTo>
                    <a:pt x="1184592" y="2743720"/>
                  </a:lnTo>
                  <a:lnTo>
                    <a:pt x="1175918" y="2749486"/>
                  </a:lnTo>
                  <a:lnTo>
                    <a:pt x="1170152" y="2755252"/>
                  </a:lnTo>
                  <a:lnTo>
                    <a:pt x="1161491" y="2761018"/>
                  </a:lnTo>
                  <a:lnTo>
                    <a:pt x="1155700" y="2769666"/>
                  </a:lnTo>
                  <a:lnTo>
                    <a:pt x="1149934" y="2772549"/>
                  </a:lnTo>
                  <a:lnTo>
                    <a:pt x="1141272" y="2778315"/>
                  </a:lnTo>
                  <a:lnTo>
                    <a:pt x="1126807" y="2792717"/>
                  </a:lnTo>
                  <a:lnTo>
                    <a:pt x="1118146" y="2795600"/>
                  </a:lnTo>
                  <a:lnTo>
                    <a:pt x="1112354" y="2801366"/>
                  </a:lnTo>
                  <a:lnTo>
                    <a:pt x="1095032" y="2812897"/>
                  </a:lnTo>
                  <a:lnTo>
                    <a:pt x="1086358" y="2815767"/>
                  </a:lnTo>
                  <a:lnTo>
                    <a:pt x="1069035" y="2827299"/>
                  </a:lnTo>
                  <a:lnTo>
                    <a:pt x="1063244" y="2830182"/>
                  </a:lnTo>
                  <a:lnTo>
                    <a:pt x="1051687" y="2833065"/>
                  </a:lnTo>
                  <a:lnTo>
                    <a:pt x="1043025" y="2835948"/>
                  </a:lnTo>
                  <a:lnTo>
                    <a:pt x="1034351" y="2841714"/>
                  </a:lnTo>
                  <a:lnTo>
                    <a:pt x="991006" y="2856128"/>
                  </a:lnTo>
                  <a:lnTo>
                    <a:pt x="979449" y="2856128"/>
                  </a:lnTo>
                  <a:lnTo>
                    <a:pt x="970788" y="2858998"/>
                  </a:lnTo>
                  <a:lnTo>
                    <a:pt x="959231" y="2861881"/>
                  </a:lnTo>
                  <a:lnTo>
                    <a:pt x="950569" y="2861881"/>
                  </a:lnTo>
                  <a:lnTo>
                    <a:pt x="941895" y="2864764"/>
                  </a:lnTo>
                  <a:lnTo>
                    <a:pt x="933234" y="2864764"/>
                  </a:lnTo>
                  <a:lnTo>
                    <a:pt x="921677" y="2867647"/>
                  </a:lnTo>
                  <a:lnTo>
                    <a:pt x="910120" y="2867647"/>
                  </a:lnTo>
                  <a:lnTo>
                    <a:pt x="910120" y="2916644"/>
                  </a:lnTo>
                  <a:lnTo>
                    <a:pt x="2764967" y="2919526"/>
                  </a:lnTo>
                  <a:lnTo>
                    <a:pt x="1545691" y="2576576"/>
                  </a:lnTo>
                  <a:lnTo>
                    <a:pt x="2759367" y="2406535"/>
                  </a:lnTo>
                  <a:lnTo>
                    <a:pt x="1632331" y="2118347"/>
                  </a:lnTo>
                  <a:lnTo>
                    <a:pt x="2767888" y="1896414"/>
                  </a:lnTo>
                  <a:lnTo>
                    <a:pt x="1750860" y="1613992"/>
                  </a:lnTo>
                  <a:lnTo>
                    <a:pt x="2767888" y="1406499"/>
                  </a:lnTo>
                  <a:close/>
                </a:path>
              </a:pathLst>
            </a:custGeom>
            <a:solidFill>
              <a:srgbClr val="9E2F00"/>
            </a:solidFill>
          </p:spPr>
          <p:txBody>
            <a:bodyPr wrap="square" lIns="0" tIns="0" rIns="0" bIns="0" rtlCol="0"/>
            <a:lstStyle/>
            <a:p>
              <a:endParaRPr/>
            </a:p>
          </p:txBody>
        </p:sp>
        <p:sp>
          <p:nvSpPr>
            <p:cNvPr id="11" name="object 11"/>
            <p:cNvSpPr/>
            <p:nvPr/>
          </p:nvSpPr>
          <p:spPr>
            <a:xfrm>
              <a:off x="6748271" y="0"/>
              <a:ext cx="2069464" cy="1621790"/>
            </a:xfrm>
            <a:custGeom>
              <a:avLst/>
              <a:gdLst/>
              <a:ahLst/>
              <a:cxnLst/>
              <a:rect l="l" t="t" r="r" b="b"/>
              <a:pathLst>
                <a:path w="2069465" h="1621790">
                  <a:moveTo>
                    <a:pt x="1376679" y="0"/>
                  </a:moveTo>
                  <a:lnTo>
                    <a:pt x="1129029" y="0"/>
                  </a:lnTo>
                  <a:lnTo>
                    <a:pt x="1883791" y="435863"/>
                  </a:lnTo>
                  <a:lnTo>
                    <a:pt x="123951" y="1452372"/>
                  </a:lnTo>
                  <a:lnTo>
                    <a:pt x="123951" y="0"/>
                  </a:lnTo>
                  <a:lnTo>
                    <a:pt x="0" y="0"/>
                  </a:lnTo>
                  <a:lnTo>
                    <a:pt x="0" y="1559687"/>
                  </a:lnTo>
                  <a:lnTo>
                    <a:pt x="4879" y="1583763"/>
                  </a:lnTo>
                  <a:lnTo>
                    <a:pt x="18176" y="1603422"/>
                  </a:lnTo>
                  <a:lnTo>
                    <a:pt x="37879" y="1616676"/>
                  </a:lnTo>
                  <a:lnTo>
                    <a:pt x="61975" y="1621536"/>
                  </a:lnTo>
                  <a:lnTo>
                    <a:pt x="70103" y="1621014"/>
                  </a:lnTo>
                  <a:lnTo>
                    <a:pt x="2038603" y="489585"/>
                  </a:lnTo>
                  <a:lnTo>
                    <a:pt x="2069125" y="443563"/>
                  </a:lnTo>
                  <a:lnTo>
                    <a:pt x="2067448" y="419893"/>
                  </a:lnTo>
                  <a:lnTo>
                    <a:pt x="2057032" y="398557"/>
                  </a:lnTo>
                  <a:lnTo>
                    <a:pt x="2038603" y="382270"/>
                  </a:lnTo>
                  <a:lnTo>
                    <a:pt x="1376679" y="0"/>
                  </a:lnTo>
                  <a:close/>
                </a:path>
              </a:pathLst>
            </a:custGeom>
            <a:solidFill>
              <a:srgbClr val="6FAC46"/>
            </a:solidFill>
          </p:spPr>
          <p:txBody>
            <a:bodyPr wrap="square" lIns="0" tIns="0" rIns="0" bIns="0" rtlCol="0"/>
            <a:lstStyle/>
            <a:p>
              <a:endParaRPr/>
            </a:p>
          </p:txBody>
        </p:sp>
      </p:grpSp>
      <p:sp>
        <p:nvSpPr>
          <p:cNvPr id="12" name="object 12"/>
          <p:cNvSpPr/>
          <p:nvPr/>
        </p:nvSpPr>
        <p:spPr>
          <a:xfrm>
            <a:off x="12076683" y="1027175"/>
            <a:ext cx="127000" cy="1597660"/>
          </a:xfrm>
          <a:custGeom>
            <a:avLst/>
            <a:gdLst/>
            <a:ahLst/>
            <a:cxnLst/>
            <a:rect l="l" t="t" r="r" b="b"/>
            <a:pathLst>
              <a:path w="127000" h="1597660">
                <a:moveTo>
                  <a:pt x="0" y="1597660"/>
                </a:moveTo>
                <a:lnTo>
                  <a:pt x="127000" y="1597660"/>
                </a:lnTo>
                <a:lnTo>
                  <a:pt x="127000" y="0"/>
                </a:lnTo>
                <a:lnTo>
                  <a:pt x="0" y="0"/>
                </a:lnTo>
                <a:lnTo>
                  <a:pt x="0" y="1597660"/>
                </a:lnTo>
                <a:close/>
              </a:path>
            </a:pathLst>
          </a:custGeom>
          <a:solidFill>
            <a:srgbClr val="FFC000"/>
          </a:solidFill>
        </p:spPr>
        <p:txBody>
          <a:bodyPr wrap="square" lIns="0" tIns="0" rIns="0" bIns="0" rtlCol="0"/>
          <a:lstStyle/>
          <a:p>
            <a:endParaRPr/>
          </a:p>
        </p:txBody>
      </p:sp>
      <p:grpSp>
        <p:nvGrpSpPr>
          <p:cNvPr id="13" name="object 13"/>
          <p:cNvGrpSpPr/>
          <p:nvPr/>
        </p:nvGrpSpPr>
        <p:grpSpPr>
          <a:xfrm>
            <a:off x="6809231" y="5367401"/>
            <a:ext cx="2705735" cy="1490980"/>
            <a:chOff x="6809231" y="5367401"/>
            <a:chExt cx="2705735" cy="1490980"/>
          </a:xfrm>
        </p:grpSpPr>
        <p:sp>
          <p:nvSpPr>
            <p:cNvPr id="14" name="object 14"/>
            <p:cNvSpPr/>
            <p:nvPr/>
          </p:nvSpPr>
          <p:spPr>
            <a:xfrm>
              <a:off x="7198552" y="5367401"/>
              <a:ext cx="2316480" cy="1490980"/>
            </a:xfrm>
            <a:custGeom>
              <a:avLst/>
              <a:gdLst/>
              <a:ahLst/>
              <a:cxnLst/>
              <a:rect l="l" t="t" r="r" b="b"/>
              <a:pathLst>
                <a:path w="2316479" h="1490979">
                  <a:moveTo>
                    <a:pt x="2201606" y="1101051"/>
                  </a:moveTo>
                  <a:lnTo>
                    <a:pt x="2162653" y="1113974"/>
                  </a:lnTo>
                  <a:lnTo>
                    <a:pt x="2137721" y="1154776"/>
                  </a:lnTo>
                  <a:lnTo>
                    <a:pt x="2138614" y="1179982"/>
                  </a:lnTo>
                  <a:lnTo>
                    <a:pt x="2150399" y="1224127"/>
                  </a:lnTo>
                  <a:lnTo>
                    <a:pt x="2160791" y="1268585"/>
                  </a:lnTo>
                  <a:lnTo>
                    <a:pt x="2169779" y="1313322"/>
                  </a:lnTo>
                  <a:lnTo>
                    <a:pt x="2177349" y="1358303"/>
                  </a:lnTo>
                  <a:lnTo>
                    <a:pt x="2189033" y="1490599"/>
                  </a:lnTo>
                  <a:lnTo>
                    <a:pt x="2316414" y="1490599"/>
                  </a:lnTo>
                  <a:lnTo>
                    <a:pt x="2302825" y="1339202"/>
                  </a:lnTo>
                  <a:lnTo>
                    <a:pt x="2294614" y="1290316"/>
                  </a:lnTo>
                  <a:lnTo>
                    <a:pt x="2284855" y="1241698"/>
                  </a:lnTo>
                  <a:lnTo>
                    <a:pt x="2273571" y="1193384"/>
                  </a:lnTo>
                  <a:lnTo>
                    <a:pt x="2260788" y="1145413"/>
                  </a:lnTo>
                  <a:lnTo>
                    <a:pt x="2226230" y="1107001"/>
                  </a:lnTo>
                  <a:lnTo>
                    <a:pt x="2209480" y="1102156"/>
                  </a:lnTo>
                  <a:lnTo>
                    <a:pt x="2201606" y="1101051"/>
                  </a:lnTo>
                  <a:close/>
                </a:path>
                <a:path w="2316479" h="1490979">
                  <a:moveTo>
                    <a:pt x="1726753" y="360807"/>
                  </a:moveTo>
                  <a:lnTo>
                    <a:pt x="1684335" y="381330"/>
                  </a:lnTo>
                  <a:lnTo>
                    <a:pt x="1667793" y="427048"/>
                  </a:lnTo>
                  <a:lnTo>
                    <a:pt x="1673512" y="450719"/>
                  </a:lnTo>
                  <a:lnTo>
                    <a:pt x="1688399" y="471081"/>
                  </a:lnTo>
                  <a:lnTo>
                    <a:pt x="1727224" y="505933"/>
                  </a:lnTo>
                  <a:lnTo>
                    <a:pt x="1764754" y="542124"/>
                  </a:lnTo>
                  <a:lnTo>
                    <a:pt x="1800953" y="579617"/>
                  </a:lnTo>
                  <a:lnTo>
                    <a:pt x="1835786" y="618374"/>
                  </a:lnTo>
                  <a:lnTo>
                    <a:pt x="1869217" y="658358"/>
                  </a:lnTo>
                  <a:lnTo>
                    <a:pt x="1901210" y="699531"/>
                  </a:lnTo>
                  <a:lnTo>
                    <a:pt x="1931731" y="741857"/>
                  </a:lnTo>
                  <a:lnTo>
                    <a:pt x="1946120" y="756732"/>
                  </a:lnTo>
                  <a:lnTo>
                    <a:pt x="1964068" y="766006"/>
                  </a:lnTo>
                  <a:lnTo>
                    <a:pt x="1984041" y="769175"/>
                  </a:lnTo>
                  <a:lnTo>
                    <a:pt x="2004502" y="765733"/>
                  </a:lnTo>
                  <a:lnTo>
                    <a:pt x="2004375" y="765556"/>
                  </a:lnTo>
                  <a:lnTo>
                    <a:pt x="2009963" y="763714"/>
                  </a:lnTo>
                  <a:lnTo>
                    <a:pt x="2015170" y="761123"/>
                  </a:lnTo>
                  <a:lnTo>
                    <a:pt x="2020123" y="757859"/>
                  </a:lnTo>
                  <a:lnTo>
                    <a:pt x="2037536" y="739666"/>
                  </a:lnTo>
                  <a:lnTo>
                    <a:pt x="2046364" y="716981"/>
                  </a:lnTo>
                  <a:lnTo>
                    <a:pt x="2046073" y="692644"/>
                  </a:lnTo>
                  <a:lnTo>
                    <a:pt x="2007167" y="629156"/>
                  </a:lnTo>
                  <a:lnTo>
                    <a:pt x="1976985" y="589776"/>
                  </a:lnTo>
                  <a:lnTo>
                    <a:pt x="1945603" y="551378"/>
                  </a:lnTo>
                  <a:lnTo>
                    <a:pt x="1913046" y="513989"/>
                  </a:lnTo>
                  <a:lnTo>
                    <a:pt x="1879341" y="477637"/>
                  </a:lnTo>
                  <a:lnTo>
                    <a:pt x="1844512" y="442348"/>
                  </a:lnTo>
                  <a:lnTo>
                    <a:pt x="1808584" y="408150"/>
                  </a:lnTo>
                  <a:lnTo>
                    <a:pt x="1771584" y="375069"/>
                  </a:lnTo>
                  <a:lnTo>
                    <a:pt x="1738508" y="361051"/>
                  </a:lnTo>
                  <a:lnTo>
                    <a:pt x="1726753" y="360807"/>
                  </a:lnTo>
                  <a:close/>
                </a:path>
                <a:path w="2316479" h="1490979">
                  <a:moveTo>
                    <a:pt x="429956" y="15621"/>
                  </a:moveTo>
                  <a:lnTo>
                    <a:pt x="421447" y="15621"/>
                  </a:lnTo>
                  <a:lnTo>
                    <a:pt x="412938" y="17399"/>
                  </a:lnTo>
                  <a:lnTo>
                    <a:pt x="364450" y="28053"/>
                  </a:lnTo>
                  <a:lnTo>
                    <a:pt x="316353" y="40195"/>
                  </a:lnTo>
                  <a:lnTo>
                    <a:pt x="268681" y="53814"/>
                  </a:lnTo>
                  <a:lnTo>
                    <a:pt x="221470" y="68897"/>
                  </a:lnTo>
                  <a:lnTo>
                    <a:pt x="174752" y="85433"/>
                  </a:lnTo>
                  <a:lnTo>
                    <a:pt x="128563" y="103409"/>
                  </a:lnTo>
                  <a:lnTo>
                    <a:pt x="82937" y="122814"/>
                  </a:lnTo>
                  <a:lnTo>
                    <a:pt x="35113" y="144907"/>
                  </a:lnTo>
                  <a:lnTo>
                    <a:pt x="2680" y="182938"/>
                  </a:lnTo>
                  <a:lnTo>
                    <a:pt x="0" y="207140"/>
                  </a:lnTo>
                  <a:lnTo>
                    <a:pt x="7046" y="231355"/>
                  </a:lnTo>
                  <a:lnTo>
                    <a:pt x="22996" y="250929"/>
                  </a:lnTo>
                  <a:lnTo>
                    <a:pt x="44448" y="262480"/>
                  </a:lnTo>
                  <a:lnTo>
                    <a:pt x="68661" y="265149"/>
                  </a:lnTo>
                  <a:lnTo>
                    <a:pt x="92898" y="258076"/>
                  </a:lnTo>
                  <a:lnTo>
                    <a:pt x="140344" y="236279"/>
                  </a:lnTo>
                  <a:lnTo>
                    <a:pt x="188490" y="216191"/>
                  </a:lnTo>
                  <a:lnTo>
                    <a:pt x="237289" y="197827"/>
                  </a:lnTo>
                  <a:lnTo>
                    <a:pt x="286695" y="181198"/>
                  </a:lnTo>
                  <a:lnTo>
                    <a:pt x="336660" y="166318"/>
                  </a:lnTo>
                  <a:lnTo>
                    <a:pt x="387139" y="153201"/>
                  </a:lnTo>
                  <a:lnTo>
                    <a:pt x="438084" y="141859"/>
                  </a:lnTo>
                  <a:lnTo>
                    <a:pt x="440878" y="141351"/>
                  </a:lnTo>
                  <a:lnTo>
                    <a:pt x="443545" y="140589"/>
                  </a:lnTo>
                  <a:lnTo>
                    <a:pt x="446212" y="139700"/>
                  </a:lnTo>
                  <a:lnTo>
                    <a:pt x="466548" y="128339"/>
                  </a:lnTo>
                  <a:lnTo>
                    <a:pt x="481074" y="111013"/>
                  </a:lnTo>
                  <a:lnTo>
                    <a:pt x="488646" y="89711"/>
                  </a:lnTo>
                  <a:lnTo>
                    <a:pt x="488122" y="66421"/>
                  </a:lnTo>
                  <a:lnTo>
                    <a:pt x="481411" y="48523"/>
                  </a:lnTo>
                  <a:lnTo>
                    <a:pt x="470152" y="33924"/>
                  </a:lnTo>
                  <a:lnTo>
                    <a:pt x="455368" y="23254"/>
                  </a:lnTo>
                  <a:lnTo>
                    <a:pt x="438084" y="17145"/>
                  </a:lnTo>
                  <a:lnTo>
                    <a:pt x="429956" y="15621"/>
                  </a:lnTo>
                  <a:close/>
                </a:path>
                <a:path w="2316479" h="1490979">
                  <a:moveTo>
                    <a:pt x="939480" y="0"/>
                  </a:moveTo>
                  <a:lnTo>
                    <a:pt x="914342" y="1617"/>
                  </a:lnTo>
                  <a:lnTo>
                    <a:pt x="892490" y="12366"/>
                  </a:lnTo>
                  <a:lnTo>
                    <a:pt x="876258" y="30521"/>
                  </a:lnTo>
                  <a:lnTo>
                    <a:pt x="867979" y="54356"/>
                  </a:lnTo>
                  <a:lnTo>
                    <a:pt x="869596" y="79549"/>
                  </a:lnTo>
                  <a:lnTo>
                    <a:pt x="880346" y="101409"/>
                  </a:lnTo>
                  <a:lnTo>
                    <a:pt x="898501" y="117649"/>
                  </a:lnTo>
                  <a:lnTo>
                    <a:pt x="922335" y="125984"/>
                  </a:lnTo>
                  <a:lnTo>
                    <a:pt x="973987" y="133920"/>
                  </a:lnTo>
                  <a:lnTo>
                    <a:pt x="1025280" y="143675"/>
                  </a:lnTo>
                  <a:lnTo>
                    <a:pt x="1076163" y="155235"/>
                  </a:lnTo>
                  <a:lnTo>
                    <a:pt x="1126590" y="168583"/>
                  </a:lnTo>
                  <a:lnTo>
                    <a:pt x="1176509" y="183704"/>
                  </a:lnTo>
                  <a:lnTo>
                    <a:pt x="1225873" y="200582"/>
                  </a:lnTo>
                  <a:lnTo>
                    <a:pt x="1274633" y="219202"/>
                  </a:lnTo>
                  <a:lnTo>
                    <a:pt x="1285521" y="222394"/>
                  </a:lnTo>
                  <a:lnTo>
                    <a:pt x="1296683" y="223588"/>
                  </a:lnTo>
                  <a:lnTo>
                    <a:pt x="1307869" y="222779"/>
                  </a:lnTo>
                  <a:lnTo>
                    <a:pt x="1318829" y="219964"/>
                  </a:lnTo>
                  <a:lnTo>
                    <a:pt x="1351141" y="195476"/>
                  </a:lnTo>
                  <a:lnTo>
                    <a:pt x="1362138" y="158561"/>
                  </a:lnTo>
                  <a:lnTo>
                    <a:pt x="1357008" y="134794"/>
                  </a:lnTo>
                  <a:lnTo>
                    <a:pt x="1322258" y="100965"/>
                  </a:lnTo>
                  <a:lnTo>
                    <a:pt x="1275901" y="83166"/>
                  </a:lnTo>
                  <a:lnTo>
                    <a:pt x="1229052" y="66829"/>
                  </a:lnTo>
                  <a:lnTo>
                    <a:pt x="1181745" y="51963"/>
                  </a:lnTo>
                  <a:lnTo>
                    <a:pt x="1134012" y="38576"/>
                  </a:lnTo>
                  <a:lnTo>
                    <a:pt x="1085887" y="26677"/>
                  </a:lnTo>
                  <a:lnTo>
                    <a:pt x="1037401" y="16275"/>
                  </a:lnTo>
                  <a:lnTo>
                    <a:pt x="988588" y="7380"/>
                  </a:lnTo>
                  <a:lnTo>
                    <a:pt x="939480" y="0"/>
                  </a:lnTo>
                  <a:close/>
                </a:path>
              </a:pathLst>
            </a:custGeom>
            <a:solidFill>
              <a:srgbClr val="FFC000"/>
            </a:solidFill>
          </p:spPr>
          <p:txBody>
            <a:bodyPr wrap="square" lIns="0" tIns="0" rIns="0" bIns="0" rtlCol="0"/>
            <a:lstStyle/>
            <a:p>
              <a:endParaRPr/>
            </a:p>
          </p:txBody>
        </p:sp>
        <p:sp>
          <p:nvSpPr>
            <p:cNvPr id="15" name="object 15"/>
            <p:cNvSpPr/>
            <p:nvPr/>
          </p:nvSpPr>
          <p:spPr>
            <a:xfrm>
              <a:off x="6809231" y="6035040"/>
              <a:ext cx="1990725" cy="822960"/>
            </a:xfrm>
            <a:custGeom>
              <a:avLst/>
              <a:gdLst/>
              <a:ahLst/>
              <a:cxnLst/>
              <a:rect l="l" t="t" r="r" b="b"/>
              <a:pathLst>
                <a:path w="1990725" h="822959">
                  <a:moveTo>
                    <a:pt x="995172" y="0"/>
                  </a:moveTo>
                  <a:lnTo>
                    <a:pt x="945006" y="1190"/>
                  </a:lnTo>
                  <a:lnTo>
                    <a:pt x="895475" y="4723"/>
                  </a:lnTo>
                  <a:lnTo>
                    <a:pt x="846633" y="10545"/>
                  </a:lnTo>
                  <a:lnTo>
                    <a:pt x="798540" y="18599"/>
                  </a:lnTo>
                  <a:lnTo>
                    <a:pt x="751251" y="28830"/>
                  </a:lnTo>
                  <a:lnTo>
                    <a:pt x="704823" y="41183"/>
                  </a:lnTo>
                  <a:lnTo>
                    <a:pt x="659315" y="55601"/>
                  </a:lnTo>
                  <a:lnTo>
                    <a:pt x="614783" y="72030"/>
                  </a:lnTo>
                  <a:lnTo>
                    <a:pt x="571284" y="90415"/>
                  </a:lnTo>
                  <a:lnTo>
                    <a:pt x="528875" y="110698"/>
                  </a:lnTo>
                  <a:lnTo>
                    <a:pt x="487614" y="132826"/>
                  </a:lnTo>
                  <a:lnTo>
                    <a:pt x="447557" y="156743"/>
                  </a:lnTo>
                  <a:lnTo>
                    <a:pt x="408762" y="182393"/>
                  </a:lnTo>
                  <a:lnTo>
                    <a:pt x="371285" y="209721"/>
                  </a:lnTo>
                  <a:lnTo>
                    <a:pt x="335185" y="238670"/>
                  </a:lnTo>
                  <a:lnTo>
                    <a:pt x="300517" y="269187"/>
                  </a:lnTo>
                  <a:lnTo>
                    <a:pt x="267339" y="301215"/>
                  </a:lnTo>
                  <a:lnTo>
                    <a:pt x="235709" y="334699"/>
                  </a:lnTo>
                  <a:lnTo>
                    <a:pt x="205683" y="369583"/>
                  </a:lnTo>
                  <a:lnTo>
                    <a:pt x="177318" y="405812"/>
                  </a:lnTo>
                  <a:lnTo>
                    <a:pt x="150672" y="443330"/>
                  </a:lnTo>
                  <a:lnTo>
                    <a:pt x="125801" y="482082"/>
                  </a:lnTo>
                  <a:lnTo>
                    <a:pt x="102763" y="522013"/>
                  </a:lnTo>
                  <a:lnTo>
                    <a:pt x="81615" y="563067"/>
                  </a:lnTo>
                  <a:lnTo>
                    <a:pt x="62414" y="605188"/>
                  </a:lnTo>
                  <a:lnTo>
                    <a:pt x="45218" y="648321"/>
                  </a:lnTo>
                  <a:lnTo>
                    <a:pt x="30082" y="692411"/>
                  </a:lnTo>
                  <a:lnTo>
                    <a:pt x="17064" y="737401"/>
                  </a:lnTo>
                  <a:lnTo>
                    <a:pt x="6223" y="783238"/>
                  </a:lnTo>
                  <a:lnTo>
                    <a:pt x="0" y="822960"/>
                  </a:lnTo>
                  <a:lnTo>
                    <a:pt x="1990344" y="822960"/>
                  </a:lnTo>
                  <a:lnTo>
                    <a:pt x="1984121" y="783238"/>
                  </a:lnTo>
                  <a:lnTo>
                    <a:pt x="1973279" y="737401"/>
                  </a:lnTo>
                  <a:lnTo>
                    <a:pt x="1960261" y="692411"/>
                  </a:lnTo>
                  <a:lnTo>
                    <a:pt x="1945125" y="648321"/>
                  </a:lnTo>
                  <a:lnTo>
                    <a:pt x="1927929" y="605188"/>
                  </a:lnTo>
                  <a:lnTo>
                    <a:pt x="1908728" y="563067"/>
                  </a:lnTo>
                  <a:lnTo>
                    <a:pt x="1887580" y="522013"/>
                  </a:lnTo>
                  <a:lnTo>
                    <a:pt x="1864542" y="482082"/>
                  </a:lnTo>
                  <a:lnTo>
                    <a:pt x="1839671" y="443330"/>
                  </a:lnTo>
                  <a:lnTo>
                    <a:pt x="1813025" y="405812"/>
                  </a:lnTo>
                  <a:lnTo>
                    <a:pt x="1784660" y="369583"/>
                  </a:lnTo>
                  <a:lnTo>
                    <a:pt x="1754634" y="334699"/>
                  </a:lnTo>
                  <a:lnTo>
                    <a:pt x="1723004" y="301215"/>
                  </a:lnTo>
                  <a:lnTo>
                    <a:pt x="1689826" y="269187"/>
                  </a:lnTo>
                  <a:lnTo>
                    <a:pt x="1655158" y="238670"/>
                  </a:lnTo>
                  <a:lnTo>
                    <a:pt x="1619058" y="209721"/>
                  </a:lnTo>
                  <a:lnTo>
                    <a:pt x="1581581" y="182393"/>
                  </a:lnTo>
                  <a:lnTo>
                    <a:pt x="1542786" y="156743"/>
                  </a:lnTo>
                  <a:lnTo>
                    <a:pt x="1502729" y="132826"/>
                  </a:lnTo>
                  <a:lnTo>
                    <a:pt x="1461468" y="110698"/>
                  </a:lnTo>
                  <a:lnTo>
                    <a:pt x="1419059" y="90415"/>
                  </a:lnTo>
                  <a:lnTo>
                    <a:pt x="1375560" y="72030"/>
                  </a:lnTo>
                  <a:lnTo>
                    <a:pt x="1331028" y="55601"/>
                  </a:lnTo>
                  <a:lnTo>
                    <a:pt x="1285520" y="41183"/>
                  </a:lnTo>
                  <a:lnTo>
                    <a:pt x="1239092" y="28830"/>
                  </a:lnTo>
                  <a:lnTo>
                    <a:pt x="1191803" y="18599"/>
                  </a:lnTo>
                  <a:lnTo>
                    <a:pt x="1143710" y="10545"/>
                  </a:lnTo>
                  <a:lnTo>
                    <a:pt x="1094868" y="4723"/>
                  </a:lnTo>
                  <a:lnTo>
                    <a:pt x="1045337" y="1190"/>
                  </a:lnTo>
                  <a:lnTo>
                    <a:pt x="995172" y="0"/>
                  </a:lnTo>
                  <a:close/>
                </a:path>
              </a:pathLst>
            </a:custGeom>
            <a:solidFill>
              <a:srgbClr val="EC7C30"/>
            </a:solidFill>
          </p:spPr>
          <p:txBody>
            <a:bodyPr wrap="square" lIns="0" tIns="0" rIns="0" bIns="0" rtlCol="0"/>
            <a:lstStyle/>
            <a:p>
              <a:endParaRPr/>
            </a:p>
          </p:txBody>
        </p:sp>
      </p:grpSp>
      <p:sp>
        <p:nvSpPr>
          <p:cNvPr id="16" name="object 16"/>
          <p:cNvSpPr/>
          <p:nvPr/>
        </p:nvSpPr>
        <p:spPr>
          <a:xfrm>
            <a:off x="10850880" y="5519928"/>
            <a:ext cx="1341120" cy="1338580"/>
          </a:xfrm>
          <a:custGeom>
            <a:avLst/>
            <a:gdLst/>
            <a:ahLst/>
            <a:cxnLst/>
            <a:rect l="l" t="t" r="r" b="b"/>
            <a:pathLst>
              <a:path w="1341120" h="1338579">
                <a:moveTo>
                  <a:pt x="1341120" y="0"/>
                </a:moveTo>
                <a:lnTo>
                  <a:pt x="61975" y="0"/>
                </a:lnTo>
                <a:lnTo>
                  <a:pt x="37826" y="4859"/>
                </a:lnTo>
                <a:lnTo>
                  <a:pt x="18129" y="18113"/>
                </a:lnTo>
                <a:lnTo>
                  <a:pt x="4861" y="37772"/>
                </a:lnTo>
                <a:lnTo>
                  <a:pt x="0" y="61849"/>
                </a:lnTo>
                <a:lnTo>
                  <a:pt x="0" y="1338072"/>
                </a:lnTo>
                <a:lnTo>
                  <a:pt x="123951" y="1338072"/>
                </a:lnTo>
                <a:lnTo>
                  <a:pt x="123951" y="123761"/>
                </a:lnTo>
                <a:lnTo>
                  <a:pt x="1341120" y="123761"/>
                </a:lnTo>
                <a:lnTo>
                  <a:pt x="1341120" y="0"/>
                </a:lnTo>
                <a:close/>
              </a:path>
            </a:pathLst>
          </a:custGeom>
          <a:solidFill>
            <a:srgbClr val="6FAC46"/>
          </a:solid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228601" y="1306144"/>
            <a:ext cx="3570554" cy="2915542"/>
          </a:xfrm>
          <a:prstGeom prst="rect">
            <a:avLst/>
          </a:prstGeom>
        </p:spPr>
        <p:txBody>
          <a:bodyPr vert="horz" wrap="square" lIns="0" tIns="75565" rIns="0" bIns="0" rtlCol="0">
            <a:spAutoFit/>
          </a:bodyPr>
          <a:lstStyle/>
          <a:p>
            <a:pPr marL="12700" marR="5080">
              <a:lnSpc>
                <a:spcPct val="90000"/>
              </a:lnSpc>
              <a:spcBef>
                <a:spcPts val="595"/>
              </a:spcBef>
            </a:pPr>
            <a:r>
              <a:rPr sz="4100" dirty="0">
                <a:solidFill>
                  <a:srgbClr val="FFFFFF"/>
                </a:solidFill>
                <a:latin typeface="+mj-lt"/>
                <a:cs typeface="Arial"/>
              </a:rPr>
              <a:t>Will my child’s  school have to  engage with  me before  teaching  these  subjects?</a:t>
            </a:r>
            <a:endParaRPr sz="4100" dirty="0">
              <a:latin typeface="+mj-lt"/>
              <a:cs typeface="Arial"/>
            </a:endParaRPr>
          </a:p>
        </p:txBody>
      </p:sp>
      <p:sp>
        <p:nvSpPr>
          <p:cNvPr id="4" name="object 4"/>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4407194" y="609600"/>
            <a:ext cx="7386221" cy="5064335"/>
          </a:xfrm>
          <a:prstGeom prst="rect">
            <a:avLst/>
          </a:prstGeom>
        </p:spPr>
        <p:txBody>
          <a:bodyPr vert="horz" wrap="square" lIns="0" tIns="99060" rIns="0" bIns="0" rtlCol="0">
            <a:spAutoFit/>
          </a:bodyPr>
          <a:lstStyle/>
          <a:p>
            <a:pPr marL="241300" marR="5080" indent="-228600">
              <a:lnSpc>
                <a:spcPct val="80000"/>
              </a:lnSpc>
              <a:spcBef>
                <a:spcPts val="780"/>
              </a:spcBef>
              <a:buFont typeface="Arial"/>
              <a:buChar char="•"/>
              <a:tabLst>
                <a:tab pos="241300" algn="l"/>
              </a:tabLst>
            </a:pPr>
            <a:r>
              <a:rPr sz="2800" dirty="0">
                <a:cs typeface="Carlito"/>
              </a:rPr>
              <a:t>Schools will </a:t>
            </a:r>
            <a:r>
              <a:rPr sz="2800" spc="-5" dirty="0">
                <a:cs typeface="Carlito"/>
              </a:rPr>
              <a:t>be </a:t>
            </a:r>
            <a:r>
              <a:rPr sz="2800" spc="-15" dirty="0">
                <a:cs typeface="Carlito"/>
              </a:rPr>
              <a:t>required to </a:t>
            </a:r>
            <a:r>
              <a:rPr sz="2800" spc="-10" dirty="0">
                <a:cs typeface="Carlito"/>
              </a:rPr>
              <a:t>consult </a:t>
            </a:r>
            <a:r>
              <a:rPr sz="2800" dirty="0">
                <a:cs typeface="Carlito"/>
              </a:rPr>
              <a:t>with  </a:t>
            </a:r>
            <a:r>
              <a:rPr sz="2800" spc="-15" dirty="0">
                <a:cs typeface="Carlito"/>
              </a:rPr>
              <a:t>parents </a:t>
            </a:r>
            <a:r>
              <a:rPr sz="2800" dirty="0">
                <a:cs typeface="Carlito"/>
              </a:rPr>
              <a:t>when </a:t>
            </a:r>
            <a:r>
              <a:rPr sz="2800" spc="-5" dirty="0">
                <a:cs typeface="Carlito"/>
              </a:rPr>
              <a:t>developing and </a:t>
            </a:r>
            <a:r>
              <a:rPr sz="2800" spc="-10" dirty="0">
                <a:cs typeface="Carlito"/>
              </a:rPr>
              <a:t>reviewing  </a:t>
            </a:r>
            <a:r>
              <a:rPr sz="2800" dirty="0">
                <a:cs typeface="Carlito"/>
              </a:rPr>
              <a:t>their policies </a:t>
            </a:r>
            <a:r>
              <a:rPr sz="2800" spc="-15" dirty="0">
                <a:cs typeface="Carlito"/>
              </a:rPr>
              <a:t>for </a:t>
            </a:r>
            <a:r>
              <a:rPr sz="2800" spc="-5" dirty="0">
                <a:cs typeface="Carlito"/>
              </a:rPr>
              <a:t>Relationships </a:t>
            </a:r>
            <a:r>
              <a:rPr sz="2800" spc="-15" dirty="0">
                <a:cs typeface="Carlito"/>
              </a:rPr>
              <a:t>Education</a:t>
            </a:r>
            <a:r>
              <a:rPr sz="2800" spc="-145" dirty="0">
                <a:cs typeface="Carlito"/>
              </a:rPr>
              <a:t> </a:t>
            </a:r>
            <a:r>
              <a:rPr sz="2800" dirty="0">
                <a:cs typeface="Carlito"/>
              </a:rPr>
              <a:t>and  </a:t>
            </a:r>
            <a:r>
              <a:rPr lang="en-US" sz="2800" spc="-10" dirty="0" smtClean="0">
                <a:cs typeface="Carlito"/>
              </a:rPr>
              <a:t>Health Education</a:t>
            </a:r>
            <a:r>
              <a:rPr sz="2800" spc="-10" dirty="0" smtClean="0">
                <a:cs typeface="Carlito"/>
              </a:rPr>
              <a:t>, </a:t>
            </a:r>
            <a:r>
              <a:rPr sz="2800" dirty="0">
                <a:cs typeface="Carlito"/>
              </a:rPr>
              <a:t>which </a:t>
            </a:r>
            <a:r>
              <a:rPr sz="2800" dirty="0" smtClean="0">
                <a:cs typeface="Carlito"/>
              </a:rPr>
              <a:t>schools’</a:t>
            </a:r>
            <a:r>
              <a:rPr lang="en-US" sz="2800" dirty="0" smtClean="0">
                <a:cs typeface="Carlito"/>
              </a:rPr>
              <a:t> will take into account when making</a:t>
            </a:r>
            <a:r>
              <a:rPr sz="2800" dirty="0" smtClean="0">
                <a:cs typeface="Carlito"/>
              </a:rPr>
              <a:t> </a:t>
            </a:r>
            <a:r>
              <a:rPr sz="2800" spc="-5" dirty="0">
                <a:cs typeface="Carlito"/>
              </a:rPr>
              <a:t>decisions on </a:t>
            </a:r>
            <a:r>
              <a:rPr sz="2800" spc="-5" dirty="0" smtClean="0">
                <a:cs typeface="Carlito"/>
              </a:rPr>
              <a:t>certain </a:t>
            </a:r>
            <a:r>
              <a:rPr sz="2800" spc="-20" dirty="0">
                <a:cs typeface="Carlito"/>
              </a:rPr>
              <a:t>content </a:t>
            </a:r>
            <a:r>
              <a:rPr sz="2800" spc="5" dirty="0">
                <a:cs typeface="Carlito"/>
              </a:rPr>
              <a:t>is</a:t>
            </a:r>
            <a:r>
              <a:rPr sz="2800" spc="-25" dirty="0">
                <a:cs typeface="Carlito"/>
              </a:rPr>
              <a:t> </a:t>
            </a:r>
            <a:r>
              <a:rPr sz="2800" spc="-20" dirty="0">
                <a:cs typeface="Carlito"/>
              </a:rPr>
              <a:t>covered.</a:t>
            </a:r>
            <a:endParaRPr sz="2800" dirty="0">
              <a:cs typeface="Carlito"/>
            </a:endParaRPr>
          </a:p>
          <a:p>
            <a:pPr marL="241300" marR="195580" indent="-228600">
              <a:lnSpc>
                <a:spcPct val="80000"/>
              </a:lnSpc>
              <a:spcBef>
                <a:spcPts val="1010"/>
              </a:spcBef>
              <a:buFont typeface="Arial"/>
              <a:buChar char="•"/>
              <a:tabLst>
                <a:tab pos="323215" algn="l"/>
                <a:tab pos="323850" algn="l"/>
              </a:tabLst>
            </a:pPr>
            <a:r>
              <a:rPr dirty="0"/>
              <a:t>	</a:t>
            </a:r>
            <a:r>
              <a:rPr sz="2800" spc="-25" dirty="0">
                <a:cs typeface="Carlito"/>
              </a:rPr>
              <a:t>Effective </a:t>
            </a:r>
            <a:r>
              <a:rPr sz="2800" spc="-10" dirty="0">
                <a:cs typeface="Carlito"/>
              </a:rPr>
              <a:t>consultation </a:t>
            </a:r>
            <a:r>
              <a:rPr sz="2800" spc="-5" dirty="0">
                <a:cs typeface="Carlito"/>
              </a:rPr>
              <a:t>gives the space </a:t>
            </a:r>
            <a:r>
              <a:rPr sz="2800" dirty="0">
                <a:cs typeface="Carlito"/>
              </a:rPr>
              <a:t>and  </a:t>
            </a:r>
            <a:r>
              <a:rPr sz="2800" spc="-5" dirty="0">
                <a:cs typeface="Carlito"/>
              </a:rPr>
              <a:t>time </a:t>
            </a:r>
            <a:r>
              <a:rPr sz="2800" spc="-15" dirty="0">
                <a:cs typeface="Carlito"/>
              </a:rPr>
              <a:t>for parents to </a:t>
            </a:r>
            <a:r>
              <a:rPr sz="2800" spc="-5" dirty="0">
                <a:cs typeface="Carlito"/>
              </a:rPr>
              <a:t>input, </a:t>
            </a:r>
            <a:r>
              <a:rPr sz="2800" dirty="0">
                <a:cs typeface="Carlito"/>
              </a:rPr>
              <a:t>ask </a:t>
            </a:r>
            <a:r>
              <a:rPr sz="2800" spc="-5" dirty="0">
                <a:cs typeface="Carlito"/>
              </a:rPr>
              <a:t>questions,  </a:t>
            </a:r>
            <a:r>
              <a:rPr sz="2800" spc="-15" dirty="0">
                <a:cs typeface="Carlito"/>
              </a:rPr>
              <a:t>share </a:t>
            </a:r>
            <a:r>
              <a:rPr sz="2800" spc="-10" dirty="0" smtClean="0">
                <a:cs typeface="Carlito"/>
              </a:rPr>
              <a:t>concerns</a:t>
            </a:r>
            <a:r>
              <a:rPr sz="2800" spc="-15" dirty="0" smtClean="0">
                <a:cs typeface="Carlito"/>
              </a:rPr>
              <a:t>. </a:t>
            </a:r>
            <a:r>
              <a:rPr sz="2800" dirty="0">
                <a:cs typeface="Carlito"/>
              </a:rPr>
              <a:t>Schools will </a:t>
            </a:r>
            <a:r>
              <a:rPr sz="2800" spc="-5" dirty="0">
                <a:cs typeface="Carlito"/>
              </a:rPr>
              <a:t>listen</a:t>
            </a:r>
            <a:r>
              <a:rPr sz="2800" spc="-165" dirty="0">
                <a:cs typeface="Carlito"/>
              </a:rPr>
              <a:t> </a:t>
            </a:r>
            <a:r>
              <a:rPr sz="2800" spc="-15" dirty="0">
                <a:cs typeface="Carlito"/>
              </a:rPr>
              <a:t>to</a:t>
            </a:r>
            <a:endParaRPr sz="2800" dirty="0">
              <a:cs typeface="Carlito"/>
            </a:endParaRPr>
          </a:p>
          <a:p>
            <a:pPr marL="241300">
              <a:lnSpc>
                <a:spcPts val="2355"/>
              </a:lnSpc>
            </a:pPr>
            <a:r>
              <a:rPr sz="2800" spc="-20" dirty="0">
                <a:cs typeface="Carlito"/>
              </a:rPr>
              <a:t>parent’s </a:t>
            </a:r>
            <a:r>
              <a:rPr sz="2800" spc="-5" dirty="0">
                <a:cs typeface="Carlito"/>
              </a:rPr>
              <a:t>views, and </a:t>
            </a:r>
            <a:r>
              <a:rPr sz="2800" dirty="0">
                <a:cs typeface="Carlito"/>
              </a:rPr>
              <a:t>then </a:t>
            </a:r>
            <a:r>
              <a:rPr sz="2800" spc="-30" dirty="0">
                <a:cs typeface="Carlito"/>
              </a:rPr>
              <a:t>make </a:t>
            </a:r>
            <a:r>
              <a:rPr sz="2800" dirty="0">
                <a:cs typeface="Carlito"/>
              </a:rPr>
              <a:t>a</a:t>
            </a:r>
            <a:r>
              <a:rPr sz="2800" spc="20" dirty="0">
                <a:cs typeface="Carlito"/>
              </a:rPr>
              <a:t> </a:t>
            </a:r>
            <a:r>
              <a:rPr sz="2800" spc="-5" dirty="0">
                <a:cs typeface="Carlito"/>
              </a:rPr>
              <a:t>reasonable</a:t>
            </a:r>
            <a:endParaRPr sz="2800" dirty="0">
              <a:cs typeface="Carlito"/>
            </a:endParaRPr>
          </a:p>
          <a:p>
            <a:pPr marL="241300" marR="613410">
              <a:lnSpc>
                <a:spcPct val="80000"/>
              </a:lnSpc>
              <a:spcBef>
                <a:spcPts val="335"/>
              </a:spcBef>
            </a:pPr>
            <a:r>
              <a:rPr sz="2800" dirty="0">
                <a:cs typeface="Carlito"/>
              </a:rPr>
              <a:t>decision as </a:t>
            </a:r>
            <a:r>
              <a:rPr sz="2800" spc="-20" dirty="0">
                <a:cs typeface="Carlito"/>
              </a:rPr>
              <a:t>to </a:t>
            </a:r>
            <a:r>
              <a:rPr sz="2800" spc="-5" dirty="0">
                <a:cs typeface="Carlito"/>
              </a:rPr>
              <a:t>how </a:t>
            </a:r>
            <a:r>
              <a:rPr sz="2800" spc="-10" dirty="0">
                <a:cs typeface="Carlito"/>
              </a:rPr>
              <a:t>they </a:t>
            </a:r>
            <a:r>
              <a:rPr sz="2800" spc="5" dirty="0">
                <a:cs typeface="Carlito"/>
              </a:rPr>
              <a:t>wish </a:t>
            </a:r>
            <a:r>
              <a:rPr sz="2800" spc="-15" dirty="0">
                <a:cs typeface="Carlito"/>
              </a:rPr>
              <a:t>to </a:t>
            </a:r>
            <a:r>
              <a:rPr sz="2800" spc="-10" dirty="0">
                <a:cs typeface="Carlito"/>
              </a:rPr>
              <a:t>proceed.  What </a:t>
            </a:r>
            <a:r>
              <a:rPr sz="2800" dirty="0">
                <a:cs typeface="Carlito"/>
              </a:rPr>
              <a:t>is </a:t>
            </a:r>
            <a:r>
              <a:rPr sz="2800" spc="-10" dirty="0">
                <a:cs typeface="Carlito"/>
              </a:rPr>
              <a:t>taught, </a:t>
            </a:r>
            <a:r>
              <a:rPr sz="2800" spc="-5" dirty="0">
                <a:cs typeface="Carlito"/>
              </a:rPr>
              <a:t>and </a:t>
            </a:r>
            <a:r>
              <a:rPr sz="2800" spc="-60" dirty="0">
                <a:cs typeface="Carlito"/>
              </a:rPr>
              <a:t>how, </a:t>
            </a:r>
            <a:r>
              <a:rPr sz="2800" dirty="0">
                <a:cs typeface="Carlito"/>
              </a:rPr>
              <a:t>is </a:t>
            </a:r>
            <a:r>
              <a:rPr sz="2800" spc="-10" dirty="0">
                <a:cs typeface="Carlito"/>
              </a:rPr>
              <a:t>ultimately </a:t>
            </a:r>
            <a:r>
              <a:rPr sz="2800" dirty="0">
                <a:cs typeface="Carlito"/>
              </a:rPr>
              <a:t>a  decision </a:t>
            </a:r>
            <a:r>
              <a:rPr sz="2800" spc="-15" dirty="0">
                <a:cs typeface="Carlito"/>
              </a:rPr>
              <a:t>for </a:t>
            </a:r>
            <a:r>
              <a:rPr sz="2800" spc="-5" dirty="0">
                <a:cs typeface="Carlito"/>
              </a:rPr>
              <a:t>the </a:t>
            </a:r>
            <a:r>
              <a:rPr sz="2800" dirty="0">
                <a:cs typeface="Carlito"/>
              </a:rPr>
              <a:t>school and </a:t>
            </a:r>
            <a:r>
              <a:rPr sz="2800" spc="-10" dirty="0">
                <a:cs typeface="Carlito"/>
              </a:rPr>
              <a:t>consultation  </a:t>
            </a:r>
            <a:r>
              <a:rPr sz="2800" spc="-5" dirty="0">
                <a:cs typeface="Carlito"/>
              </a:rPr>
              <a:t>does not </a:t>
            </a:r>
            <a:r>
              <a:rPr sz="2800" spc="-10" dirty="0">
                <a:cs typeface="Carlito"/>
              </a:rPr>
              <a:t>provide </a:t>
            </a:r>
            <a:r>
              <a:rPr sz="2800" dirty="0">
                <a:cs typeface="Carlito"/>
              </a:rPr>
              <a:t>a </a:t>
            </a:r>
            <a:r>
              <a:rPr sz="2800" spc="-15" dirty="0">
                <a:cs typeface="Carlito"/>
              </a:rPr>
              <a:t>parental </a:t>
            </a:r>
            <a:r>
              <a:rPr sz="2800" spc="-20" dirty="0">
                <a:cs typeface="Carlito"/>
              </a:rPr>
              <a:t>veto </a:t>
            </a:r>
            <a:r>
              <a:rPr sz="2800" spc="-5" dirty="0">
                <a:cs typeface="Carlito"/>
              </a:rPr>
              <a:t>on  curriculum </a:t>
            </a:r>
            <a:r>
              <a:rPr sz="2800" spc="-15" dirty="0">
                <a:cs typeface="Carlito"/>
              </a:rPr>
              <a:t>content. </a:t>
            </a:r>
            <a:r>
              <a:rPr sz="2800" spc="-5" dirty="0">
                <a:cs typeface="Carlito"/>
              </a:rPr>
              <a:t>(UK</a:t>
            </a:r>
            <a:r>
              <a:rPr sz="2800" spc="40" dirty="0">
                <a:cs typeface="Carlito"/>
              </a:rPr>
              <a:t> </a:t>
            </a:r>
            <a:r>
              <a:rPr sz="2800" dirty="0">
                <a:cs typeface="Carlito"/>
              </a:rPr>
              <a:t>Gov)</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2401" y="1158951"/>
            <a:ext cx="3590874" cy="4397999"/>
          </a:xfrm>
          <a:prstGeom prst="rect">
            <a:avLst/>
          </a:prstGeom>
        </p:spPr>
        <p:txBody>
          <a:bodyPr vert="horz" wrap="square" lIns="0" tIns="88265" rIns="0" bIns="0" rtlCol="0">
            <a:spAutoFit/>
          </a:bodyPr>
          <a:lstStyle/>
          <a:p>
            <a:pPr marL="12700" marR="5080">
              <a:lnSpc>
                <a:spcPts val="4750"/>
              </a:lnSpc>
              <a:spcBef>
                <a:spcPts val="695"/>
              </a:spcBef>
            </a:pPr>
            <a:r>
              <a:rPr sz="4400" dirty="0">
                <a:solidFill>
                  <a:srgbClr val="FFFFFF"/>
                </a:solidFill>
                <a:latin typeface="+mj-lt"/>
                <a:cs typeface="Arial"/>
              </a:rPr>
              <a:t>Do I have a  right to  withdraw my  child from  Relationships  and Sex  Education?</a:t>
            </a:r>
            <a:endParaRPr sz="4400" dirty="0">
              <a:latin typeface="+mj-lt"/>
              <a:cs typeface="Arial"/>
            </a:endParaRPr>
          </a:p>
        </p:txBody>
      </p:sp>
      <p:sp>
        <p:nvSpPr>
          <p:cNvPr id="3" name="object 3"/>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sp>
        <p:nvSpPr>
          <p:cNvPr id="4" name="object 4"/>
          <p:cNvSpPr txBox="1"/>
          <p:nvPr/>
        </p:nvSpPr>
        <p:spPr>
          <a:xfrm>
            <a:off x="4527296" y="605408"/>
            <a:ext cx="6751320" cy="5286062"/>
          </a:xfrm>
          <a:prstGeom prst="rect">
            <a:avLst/>
          </a:prstGeom>
        </p:spPr>
        <p:txBody>
          <a:bodyPr vert="horz" wrap="square" lIns="0" tIns="114300" rIns="0" bIns="0" rtlCol="0">
            <a:spAutoFit/>
          </a:bodyPr>
          <a:lstStyle/>
          <a:p>
            <a:pPr marL="241300" marR="181610" indent="-228600">
              <a:buFont typeface="Arial"/>
              <a:buChar char="•"/>
              <a:tabLst>
                <a:tab pos="240665" algn="l"/>
                <a:tab pos="241300" algn="l"/>
              </a:tabLst>
            </a:pPr>
            <a:r>
              <a:rPr sz="2800" spc="-5" dirty="0">
                <a:cs typeface="Carlito"/>
              </a:rPr>
              <a:t>From </a:t>
            </a:r>
            <a:r>
              <a:rPr lang="en-US" sz="2800" spc="-5" dirty="0" smtClean="0">
                <a:cs typeface="Carlito"/>
              </a:rPr>
              <a:t>Easter 2021 </a:t>
            </a:r>
            <a:r>
              <a:rPr sz="2800" dirty="0" smtClean="0">
                <a:cs typeface="Carlito"/>
              </a:rPr>
              <a:t>in </a:t>
            </a:r>
            <a:r>
              <a:rPr sz="2800" spc="5" dirty="0">
                <a:cs typeface="Carlito"/>
              </a:rPr>
              <a:t>Primary </a:t>
            </a:r>
            <a:r>
              <a:rPr sz="2800" spc="-10" dirty="0">
                <a:cs typeface="Carlito"/>
              </a:rPr>
              <a:t>Education parents</a:t>
            </a:r>
            <a:r>
              <a:rPr sz="2800" spc="-229" dirty="0">
                <a:cs typeface="Carlito"/>
              </a:rPr>
              <a:t> </a:t>
            </a:r>
            <a:r>
              <a:rPr sz="2800" dirty="0">
                <a:cs typeface="Carlito"/>
              </a:rPr>
              <a:t>will  </a:t>
            </a:r>
            <a:r>
              <a:rPr sz="2800" spc="-5" dirty="0">
                <a:cs typeface="Carlito"/>
              </a:rPr>
              <a:t>be </a:t>
            </a:r>
            <a:r>
              <a:rPr sz="2800" dirty="0">
                <a:cs typeface="Carlito"/>
              </a:rPr>
              <a:t>able </a:t>
            </a:r>
            <a:r>
              <a:rPr sz="2800" spc="-10" dirty="0">
                <a:cs typeface="Carlito"/>
              </a:rPr>
              <a:t>to withdraw </a:t>
            </a:r>
            <a:r>
              <a:rPr sz="2800" dirty="0">
                <a:cs typeface="Carlito"/>
              </a:rPr>
              <a:t>their </a:t>
            </a:r>
            <a:r>
              <a:rPr sz="2800" spc="-5" dirty="0">
                <a:cs typeface="Carlito"/>
              </a:rPr>
              <a:t>children from </a:t>
            </a:r>
            <a:r>
              <a:rPr sz="2800" spc="-20" dirty="0">
                <a:cs typeface="Carlito"/>
              </a:rPr>
              <a:t>any </a:t>
            </a:r>
            <a:r>
              <a:rPr sz="2800" dirty="0">
                <a:cs typeface="Carlito"/>
              </a:rPr>
              <a:t>aspects </a:t>
            </a:r>
            <a:r>
              <a:rPr sz="2800" spc="5" dirty="0">
                <a:cs typeface="Carlito"/>
              </a:rPr>
              <a:t>of  </a:t>
            </a:r>
            <a:r>
              <a:rPr sz="2800" spc="-10" dirty="0">
                <a:cs typeface="Carlito"/>
              </a:rPr>
              <a:t>Sex Education </a:t>
            </a:r>
            <a:r>
              <a:rPr sz="2800" spc="5" dirty="0">
                <a:cs typeface="Carlito"/>
              </a:rPr>
              <a:t>other </a:t>
            </a:r>
            <a:r>
              <a:rPr sz="2800" dirty="0">
                <a:cs typeface="Carlito"/>
              </a:rPr>
              <a:t>than those which </a:t>
            </a:r>
            <a:r>
              <a:rPr sz="2800" spc="-10" dirty="0">
                <a:cs typeface="Carlito"/>
              </a:rPr>
              <a:t>are </a:t>
            </a:r>
            <a:r>
              <a:rPr sz="2800" dirty="0">
                <a:cs typeface="Carlito"/>
              </a:rPr>
              <a:t>part </a:t>
            </a:r>
            <a:r>
              <a:rPr sz="2800" spc="5" dirty="0">
                <a:cs typeface="Carlito"/>
              </a:rPr>
              <a:t>of </a:t>
            </a:r>
            <a:r>
              <a:rPr sz="2800" dirty="0">
                <a:cs typeface="Carlito"/>
              </a:rPr>
              <a:t>the  Science </a:t>
            </a:r>
            <a:r>
              <a:rPr sz="2800" spc="-5" dirty="0" smtClean="0">
                <a:cs typeface="Carlito"/>
              </a:rPr>
              <a:t>Curriculum</a:t>
            </a:r>
            <a:r>
              <a:rPr lang="en-US" sz="2800" spc="-5" dirty="0" smtClean="0">
                <a:cs typeface="Carlito"/>
              </a:rPr>
              <a:t>.</a:t>
            </a:r>
          </a:p>
          <a:p>
            <a:pPr marL="241300" marR="181610" indent="-228600">
              <a:buFont typeface="Arial"/>
              <a:buChar char="•"/>
              <a:tabLst>
                <a:tab pos="240665" algn="l"/>
                <a:tab pos="241300" algn="l"/>
              </a:tabLst>
            </a:pPr>
            <a:r>
              <a:rPr sz="2800" spc="-5" dirty="0" smtClean="0">
                <a:cs typeface="Carlito"/>
              </a:rPr>
              <a:t>There </a:t>
            </a:r>
            <a:r>
              <a:rPr sz="2800" dirty="0">
                <a:cs typeface="Carlito"/>
              </a:rPr>
              <a:t>is </a:t>
            </a:r>
            <a:r>
              <a:rPr sz="2800" spc="-5" dirty="0">
                <a:cs typeface="Carlito"/>
              </a:rPr>
              <a:t>no </a:t>
            </a:r>
            <a:r>
              <a:rPr sz="2800" spc="-10" dirty="0">
                <a:cs typeface="Carlito"/>
              </a:rPr>
              <a:t>right to withdraw </a:t>
            </a:r>
            <a:r>
              <a:rPr sz="2800" spc="-5" dirty="0">
                <a:cs typeface="Carlito"/>
              </a:rPr>
              <a:t>from </a:t>
            </a:r>
            <a:r>
              <a:rPr sz="2800" spc="-10" dirty="0">
                <a:cs typeface="Carlito"/>
              </a:rPr>
              <a:t>Relationships  Education </a:t>
            </a:r>
            <a:r>
              <a:rPr sz="2800" spc="5" dirty="0">
                <a:cs typeface="Carlito"/>
              </a:rPr>
              <a:t>or </a:t>
            </a:r>
            <a:r>
              <a:rPr sz="2800" dirty="0">
                <a:cs typeface="Carlito"/>
              </a:rPr>
              <a:t>Health </a:t>
            </a:r>
            <a:r>
              <a:rPr sz="2800" spc="-10" dirty="0">
                <a:cs typeface="Carlito"/>
              </a:rPr>
              <a:t>Education </a:t>
            </a:r>
            <a:r>
              <a:rPr sz="2800" spc="-15" dirty="0">
                <a:cs typeface="Carlito"/>
              </a:rPr>
              <a:t>at </a:t>
            </a:r>
            <a:r>
              <a:rPr sz="2800" dirty="0">
                <a:cs typeface="Carlito"/>
              </a:rPr>
              <a:t>Primary </a:t>
            </a:r>
            <a:r>
              <a:rPr sz="2800" spc="5" dirty="0">
                <a:cs typeface="Carlito"/>
              </a:rPr>
              <a:t>or </a:t>
            </a:r>
            <a:r>
              <a:rPr sz="2800" spc="-5" dirty="0">
                <a:cs typeface="Carlito"/>
              </a:rPr>
              <a:t>Secondary  </a:t>
            </a:r>
            <a:r>
              <a:rPr sz="2800" dirty="0">
                <a:cs typeface="Carlito"/>
              </a:rPr>
              <a:t>as </a:t>
            </a:r>
            <a:r>
              <a:rPr sz="2800" spc="-10" dirty="0">
                <a:cs typeface="Carlito"/>
              </a:rPr>
              <a:t>we </a:t>
            </a:r>
            <a:r>
              <a:rPr sz="2800" spc="-5" dirty="0">
                <a:cs typeface="Carlito"/>
              </a:rPr>
              <a:t>believe that </a:t>
            </a:r>
            <a:r>
              <a:rPr sz="2800" dirty="0">
                <a:cs typeface="Carlito"/>
              </a:rPr>
              <a:t>the </a:t>
            </a:r>
            <a:r>
              <a:rPr sz="2800" spc="-10" dirty="0">
                <a:cs typeface="Carlito"/>
              </a:rPr>
              <a:t>contents </a:t>
            </a:r>
            <a:r>
              <a:rPr sz="2800" spc="5" dirty="0">
                <a:cs typeface="Carlito"/>
              </a:rPr>
              <a:t>of </a:t>
            </a:r>
            <a:r>
              <a:rPr sz="2800" dirty="0">
                <a:cs typeface="Carlito"/>
              </a:rPr>
              <a:t>these subjects- such</a:t>
            </a:r>
            <a:r>
              <a:rPr sz="2800" spc="-150" dirty="0">
                <a:cs typeface="Carlito"/>
              </a:rPr>
              <a:t> </a:t>
            </a:r>
            <a:r>
              <a:rPr sz="2800" dirty="0">
                <a:cs typeface="Carlito"/>
              </a:rPr>
              <a:t>as  </a:t>
            </a:r>
            <a:r>
              <a:rPr sz="2800" spc="-30" dirty="0">
                <a:cs typeface="Carlito"/>
              </a:rPr>
              <a:t>family, </a:t>
            </a:r>
            <a:r>
              <a:rPr sz="2800" spc="-5" dirty="0">
                <a:cs typeface="Carlito"/>
              </a:rPr>
              <a:t>friendships, </a:t>
            </a:r>
            <a:r>
              <a:rPr sz="2800" spc="-15" dirty="0">
                <a:cs typeface="Carlito"/>
              </a:rPr>
              <a:t>safety </a:t>
            </a:r>
            <a:r>
              <a:rPr sz="2800" spc="-5" dirty="0">
                <a:cs typeface="Carlito"/>
              </a:rPr>
              <a:t>(including </a:t>
            </a:r>
            <a:r>
              <a:rPr sz="2800" dirty="0">
                <a:cs typeface="Carlito"/>
              </a:rPr>
              <a:t>online </a:t>
            </a:r>
            <a:r>
              <a:rPr sz="2800" spc="-15" dirty="0">
                <a:cs typeface="Carlito"/>
              </a:rPr>
              <a:t>safety) </a:t>
            </a:r>
            <a:r>
              <a:rPr sz="2800" dirty="0">
                <a:cs typeface="Carlito"/>
              </a:rPr>
              <a:t>– </a:t>
            </a:r>
            <a:r>
              <a:rPr sz="2800" spc="-10" dirty="0">
                <a:cs typeface="Carlito"/>
              </a:rPr>
              <a:t>are  </a:t>
            </a:r>
            <a:r>
              <a:rPr sz="2800" spc="-5" dirty="0">
                <a:cs typeface="Carlito"/>
              </a:rPr>
              <a:t>important </a:t>
            </a:r>
            <a:r>
              <a:rPr sz="2800" spc="-15" dirty="0">
                <a:cs typeface="Carlito"/>
              </a:rPr>
              <a:t>for </a:t>
            </a:r>
            <a:r>
              <a:rPr sz="2800" dirty="0">
                <a:cs typeface="Carlito"/>
              </a:rPr>
              <a:t>all </a:t>
            </a:r>
            <a:r>
              <a:rPr sz="2800" spc="-5" dirty="0">
                <a:cs typeface="Carlito"/>
              </a:rPr>
              <a:t>children </a:t>
            </a:r>
            <a:r>
              <a:rPr sz="2800" spc="-10" dirty="0">
                <a:cs typeface="Carlito"/>
              </a:rPr>
              <a:t>to </a:t>
            </a:r>
            <a:r>
              <a:rPr sz="2800" dirty="0">
                <a:cs typeface="Carlito"/>
              </a:rPr>
              <a:t>be</a:t>
            </a:r>
            <a:r>
              <a:rPr sz="2800" spc="-114" dirty="0">
                <a:cs typeface="Carlito"/>
              </a:rPr>
              <a:t> </a:t>
            </a:r>
            <a:r>
              <a:rPr sz="2800" spc="-10" dirty="0">
                <a:cs typeface="Carlito"/>
              </a:rPr>
              <a:t>taught.</a:t>
            </a:r>
            <a:endParaRPr sz="2800" dirty="0">
              <a:cs typeface="Carlito"/>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416432"/>
            <a:ext cx="3810000" cy="3463512"/>
          </a:xfrm>
          <a:prstGeom prst="rect">
            <a:avLst/>
          </a:prstGeom>
        </p:spPr>
        <p:txBody>
          <a:bodyPr vert="horz" wrap="square" lIns="0" tIns="55880" rIns="0" bIns="0" rtlCol="0">
            <a:spAutoFit/>
          </a:bodyPr>
          <a:lstStyle/>
          <a:p>
            <a:pPr marL="12700" marR="5080">
              <a:lnSpc>
                <a:spcPct val="90000"/>
              </a:lnSpc>
              <a:spcBef>
                <a:spcPts val="440"/>
              </a:spcBef>
            </a:pPr>
            <a:r>
              <a:rPr sz="4100" spc="-5" dirty="0">
                <a:solidFill>
                  <a:srgbClr val="FFFFFF"/>
                </a:solidFill>
                <a:latin typeface="+mj-lt"/>
                <a:cs typeface="Arial"/>
              </a:rPr>
              <a:t>Does the </a:t>
            </a:r>
            <a:r>
              <a:rPr sz="4100" dirty="0">
                <a:solidFill>
                  <a:srgbClr val="FFFFFF"/>
                </a:solidFill>
                <a:latin typeface="+mj-lt"/>
                <a:cs typeface="Arial"/>
              </a:rPr>
              <a:t>new  Relationships  Education </a:t>
            </a:r>
            <a:r>
              <a:rPr sz="4100" spc="-5" dirty="0">
                <a:solidFill>
                  <a:srgbClr val="FFFFFF"/>
                </a:solidFill>
                <a:latin typeface="+mj-lt"/>
                <a:cs typeface="Arial"/>
              </a:rPr>
              <a:t>and  </a:t>
            </a:r>
            <a:r>
              <a:rPr sz="4100" dirty="0">
                <a:solidFill>
                  <a:srgbClr val="FFFFFF"/>
                </a:solidFill>
                <a:latin typeface="+mj-lt"/>
                <a:cs typeface="Arial"/>
              </a:rPr>
              <a:t>RSE</a:t>
            </a:r>
            <a:r>
              <a:rPr sz="4100" spc="-95" dirty="0">
                <a:solidFill>
                  <a:srgbClr val="FFFFFF"/>
                </a:solidFill>
                <a:latin typeface="+mj-lt"/>
                <a:cs typeface="Arial"/>
              </a:rPr>
              <a:t> </a:t>
            </a:r>
            <a:r>
              <a:rPr sz="4100" dirty="0">
                <a:solidFill>
                  <a:srgbClr val="FFFFFF"/>
                </a:solidFill>
                <a:latin typeface="+mj-lt"/>
                <a:cs typeface="Arial"/>
              </a:rPr>
              <a:t>curriculum  take </a:t>
            </a:r>
            <a:r>
              <a:rPr sz="4100" spc="-5" dirty="0">
                <a:solidFill>
                  <a:srgbClr val="FFFFFF"/>
                </a:solidFill>
                <a:latin typeface="+mj-lt"/>
                <a:cs typeface="Arial"/>
              </a:rPr>
              <a:t>account of  </a:t>
            </a:r>
            <a:r>
              <a:rPr sz="4100" spc="5" dirty="0">
                <a:solidFill>
                  <a:srgbClr val="FFFFFF"/>
                </a:solidFill>
                <a:latin typeface="+mj-lt"/>
                <a:cs typeface="Arial"/>
              </a:rPr>
              <a:t>my</a:t>
            </a:r>
            <a:r>
              <a:rPr sz="4100" spc="-25" dirty="0">
                <a:solidFill>
                  <a:srgbClr val="FFFFFF"/>
                </a:solidFill>
                <a:latin typeface="+mj-lt"/>
                <a:cs typeface="Arial"/>
              </a:rPr>
              <a:t> </a:t>
            </a:r>
            <a:r>
              <a:rPr sz="4100" dirty="0">
                <a:solidFill>
                  <a:srgbClr val="FFFFFF"/>
                </a:solidFill>
                <a:latin typeface="+mj-lt"/>
                <a:cs typeface="Arial"/>
              </a:rPr>
              <a:t>faith?</a:t>
            </a:r>
            <a:endParaRPr sz="4100" dirty="0">
              <a:latin typeface="+mj-lt"/>
              <a:cs typeface="Arial"/>
            </a:endParaRPr>
          </a:p>
        </p:txBody>
      </p:sp>
      <p:sp>
        <p:nvSpPr>
          <p:cNvPr id="3" name="object 3"/>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sp>
        <p:nvSpPr>
          <p:cNvPr id="4" name="object 4"/>
          <p:cNvSpPr txBox="1"/>
          <p:nvPr/>
        </p:nvSpPr>
        <p:spPr>
          <a:xfrm>
            <a:off x="4527296" y="416432"/>
            <a:ext cx="7106920" cy="5430520"/>
          </a:xfrm>
          <a:prstGeom prst="rect">
            <a:avLst/>
          </a:prstGeom>
        </p:spPr>
        <p:txBody>
          <a:bodyPr vert="horz" wrap="square" lIns="0" tIns="90805" rIns="0" bIns="0" rtlCol="0">
            <a:spAutoFit/>
          </a:bodyPr>
          <a:lstStyle/>
          <a:p>
            <a:pPr marL="241300" marR="42545" indent="-228600">
              <a:lnSpc>
                <a:spcPct val="80000"/>
              </a:lnSpc>
              <a:spcBef>
                <a:spcPts val="715"/>
              </a:spcBef>
              <a:buFont typeface="Arial"/>
              <a:buChar char="•"/>
              <a:tabLst>
                <a:tab pos="241300" algn="l"/>
              </a:tabLst>
            </a:pPr>
            <a:r>
              <a:rPr sz="2600" spc="-5" dirty="0">
                <a:cs typeface="Carlito"/>
              </a:rPr>
              <a:t>The </a:t>
            </a:r>
            <a:r>
              <a:rPr sz="2600" spc="-15" dirty="0">
                <a:cs typeface="Carlito"/>
              </a:rPr>
              <a:t>DfE </a:t>
            </a:r>
            <a:r>
              <a:rPr sz="2600" spc="-25" dirty="0">
                <a:cs typeface="Carlito"/>
              </a:rPr>
              <a:t>states </a:t>
            </a:r>
            <a:r>
              <a:rPr sz="2600" spc="-10" dirty="0">
                <a:cs typeface="Carlito"/>
              </a:rPr>
              <a:t>that Relationships </a:t>
            </a:r>
            <a:r>
              <a:rPr sz="2600" spc="-15" dirty="0">
                <a:cs typeface="Carlito"/>
              </a:rPr>
              <a:t>Education </a:t>
            </a:r>
            <a:r>
              <a:rPr sz="2600" spc="-5" dirty="0">
                <a:cs typeface="Carlito"/>
              </a:rPr>
              <a:t>has  been </a:t>
            </a:r>
            <a:r>
              <a:rPr sz="2600" spc="-10" dirty="0">
                <a:cs typeface="Carlito"/>
              </a:rPr>
              <a:t>designed </a:t>
            </a:r>
            <a:r>
              <a:rPr sz="2600" spc="-20" dirty="0">
                <a:cs typeface="Carlito"/>
              </a:rPr>
              <a:t>to </a:t>
            </a:r>
            <a:r>
              <a:rPr sz="2600" spc="-5" dirty="0">
                <a:cs typeface="Carlito"/>
              </a:rPr>
              <a:t>help children </a:t>
            </a:r>
            <a:r>
              <a:rPr sz="2600" spc="-20" dirty="0">
                <a:cs typeface="Carlito"/>
              </a:rPr>
              <a:t>from </a:t>
            </a:r>
            <a:r>
              <a:rPr sz="2600" spc="-5" dirty="0">
                <a:cs typeface="Carlito"/>
              </a:rPr>
              <a:t>all  </a:t>
            </a:r>
            <a:r>
              <a:rPr sz="2600" spc="-10" dirty="0">
                <a:cs typeface="Carlito"/>
              </a:rPr>
              <a:t>backgrounds </a:t>
            </a:r>
            <a:r>
              <a:rPr sz="2600" spc="-5" dirty="0">
                <a:cs typeface="Carlito"/>
              </a:rPr>
              <a:t>build </a:t>
            </a:r>
            <a:r>
              <a:rPr sz="2600" spc="-10" dirty="0">
                <a:cs typeface="Carlito"/>
              </a:rPr>
              <a:t>positive </a:t>
            </a:r>
            <a:r>
              <a:rPr sz="2600" spc="-5" dirty="0">
                <a:cs typeface="Carlito"/>
              </a:rPr>
              <a:t>and </a:t>
            </a:r>
            <a:r>
              <a:rPr sz="2600" spc="-30" dirty="0">
                <a:cs typeface="Carlito"/>
              </a:rPr>
              <a:t>safe  </a:t>
            </a:r>
            <a:r>
              <a:rPr sz="2600" spc="-10" dirty="0">
                <a:cs typeface="Carlito"/>
              </a:rPr>
              <a:t>relationships, </a:t>
            </a:r>
            <a:r>
              <a:rPr sz="2600" spc="-5" dirty="0">
                <a:cs typeface="Carlito"/>
              </a:rPr>
              <a:t>and </a:t>
            </a:r>
            <a:r>
              <a:rPr sz="2600" spc="-20" dirty="0">
                <a:cs typeface="Carlito"/>
              </a:rPr>
              <a:t>to </a:t>
            </a:r>
            <a:r>
              <a:rPr sz="2600" spc="-5" dirty="0">
                <a:cs typeface="Carlito"/>
              </a:rPr>
              <a:t>thrive in </a:t>
            </a:r>
            <a:r>
              <a:rPr sz="2600" spc="-10" dirty="0">
                <a:cs typeface="Carlito"/>
              </a:rPr>
              <a:t>modern </a:t>
            </a:r>
            <a:r>
              <a:rPr sz="2600" spc="-5" dirty="0">
                <a:cs typeface="Carlito"/>
              </a:rPr>
              <a:t>Britain –  this means </a:t>
            </a:r>
            <a:r>
              <a:rPr sz="2600" spc="-10" dirty="0">
                <a:cs typeface="Carlito"/>
              </a:rPr>
              <a:t>taking </a:t>
            </a:r>
            <a:r>
              <a:rPr sz="2600" spc="-15" dirty="0">
                <a:cs typeface="Carlito"/>
              </a:rPr>
              <a:t>into </a:t>
            </a:r>
            <a:r>
              <a:rPr sz="2600" spc="-10" dirty="0">
                <a:cs typeface="Carlito"/>
              </a:rPr>
              <a:t>account </a:t>
            </a:r>
            <a:r>
              <a:rPr sz="2600" spc="-5" dirty="0">
                <a:cs typeface="Carlito"/>
              </a:rPr>
              <a:t>the religious  </a:t>
            </a:r>
            <a:r>
              <a:rPr sz="2600" spc="-10" dirty="0">
                <a:cs typeface="Carlito"/>
              </a:rPr>
              <a:t>background </a:t>
            </a:r>
            <a:r>
              <a:rPr sz="2600" spc="-5" dirty="0">
                <a:cs typeface="Carlito"/>
              </a:rPr>
              <a:t>of pupils when planning teaching,  </a:t>
            </a:r>
            <a:r>
              <a:rPr sz="2600" spc="-10" dirty="0">
                <a:cs typeface="Carlito"/>
              </a:rPr>
              <a:t>so that topics are appropriately</a:t>
            </a:r>
            <a:r>
              <a:rPr sz="2600" spc="25" dirty="0">
                <a:cs typeface="Carlito"/>
              </a:rPr>
              <a:t> </a:t>
            </a:r>
            <a:r>
              <a:rPr sz="2600" spc="-5" dirty="0">
                <a:cs typeface="Carlito"/>
              </a:rPr>
              <a:t>handled.</a:t>
            </a:r>
            <a:endParaRPr sz="2600" dirty="0">
              <a:cs typeface="Carlito"/>
            </a:endParaRPr>
          </a:p>
          <a:p>
            <a:pPr marL="241300" marR="92075" indent="-228600">
              <a:lnSpc>
                <a:spcPct val="80100"/>
              </a:lnSpc>
              <a:spcBef>
                <a:spcPts val="1005"/>
              </a:spcBef>
              <a:buFont typeface="Arial"/>
              <a:buChar char="•"/>
              <a:tabLst>
                <a:tab pos="241300" algn="l"/>
              </a:tabLst>
            </a:pPr>
            <a:r>
              <a:rPr sz="2600" spc="-5" dirty="0">
                <a:cs typeface="Carlito"/>
              </a:rPr>
              <a:t>In </a:t>
            </a:r>
            <a:r>
              <a:rPr sz="2600" spc="-10" dirty="0">
                <a:cs typeface="Carlito"/>
              </a:rPr>
              <a:t>developing </a:t>
            </a:r>
            <a:r>
              <a:rPr sz="2600" spc="-5" dirty="0">
                <a:cs typeface="Carlito"/>
              </a:rPr>
              <a:t>these subjects, the </a:t>
            </a:r>
            <a:r>
              <a:rPr sz="2600" spc="-15" dirty="0">
                <a:cs typeface="Carlito"/>
              </a:rPr>
              <a:t>government  </a:t>
            </a:r>
            <a:r>
              <a:rPr sz="2600" spc="-5" dirty="0">
                <a:cs typeface="Carlito"/>
              </a:rPr>
              <a:t>has </a:t>
            </a:r>
            <a:r>
              <a:rPr sz="2600" spc="-30" dirty="0">
                <a:cs typeface="Carlito"/>
              </a:rPr>
              <a:t>worked </a:t>
            </a:r>
            <a:r>
              <a:rPr sz="2600" spc="-5" dirty="0">
                <a:cs typeface="Carlito"/>
              </a:rPr>
              <a:t>with a number </a:t>
            </a:r>
            <a:r>
              <a:rPr sz="2600" spc="-10" dirty="0">
                <a:cs typeface="Carlito"/>
              </a:rPr>
              <a:t>of </a:t>
            </a:r>
            <a:r>
              <a:rPr sz="2600" spc="-15" dirty="0">
                <a:cs typeface="Carlito"/>
              </a:rPr>
              <a:t>representative  </a:t>
            </a:r>
            <a:r>
              <a:rPr sz="2600" spc="-5" dirty="0">
                <a:cs typeface="Carlito"/>
              </a:rPr>
              <a:t>bodies and </a:t>
            </a:r>
            <a:r>
              <a:rPr sz="2600" spc="-15" dirty="0">
                <a:cs typeface="Carlito"/>
              </a:rPr>
              <a:t>faith </a:t>
            </a:r>
            <a:r>
              <a:rPr sz="2600" spc="-10" dirty="0">
                <a:cs typeface="Carlito"/>
              </a:rPr>
              <a:t>organisations, representing </a:t>
            </a:r>
            <a:r>
              <a:rPr sz="2600" spc="-5" dirty="0">
                <a:cs typeface="Carlito"/>
              </a:rPr>
              <a:t>all  the major </a:t>
            </a:r>
            <a:r>
              <a:rPr sz="2600" spc="-15" dirty="0">
                <a:cs typeface="Carlito"/>
              </a:rPr>
              <a:t>faith groups </a:t>
            </a:r>
            <a:r>
              <a:rPr sz="2600" spc="-5" dirty="0">
                <a:cs typeface="Carlito"/>
              </a:rPr>
              <a:t>in England. </a:t>
            </a:r>
            <a:r>
              <a:rPr sz="2600" spc="-15" dirty="0">
                <a:cs typeface="Carlito"/>
              </a:rPr>
              <a:t>Several faith  </a:t>
            </a:r>
            <a:r>
              <a:rPr sz="2600" spc="-10" dirty="0">
                <a:cs typeface="Carlito"/>
              </a:rPr>
              <a:t>organisations produce </a:t>
            </a:r>
            <a:r>
              <a:rPr sz="2600" spc="-5" dirty="0">
                <a:cs typeface="Carlito"/>
              </a:rPr>
              <a:t>teaching </a:t>
            </a:r>
            <a:r>
              <a:rPr sz="2600" spc="-10" dirty="0">
                <a:cs typeface="Carlito"/>
              </a:rPr>
              <a:t>materials that  schools </a:t>
            </a:r>
            <a:r>
              <a:rPr sz="2600" spc="-15" dirty="0">
                <a:cs typeface="Carlito"/>
              </a:rPr>
              <a:t>can </a:t>
            </a:r>
            <a:r>
              <a:rPr sz="2600" spc="-5" dirty="0">
                <a:cs typeface="Carlito"/>
              </a:rPr>
              <a:t>choose </a:t>
            </a:r>
            <a:r>
              <a:rPr sz="2600" spc="-20" dirty="0">
                <a:cs typeface="Carlito"/>
              </a:rPr>
              <a:t>to</a:t>
            </a:r>
            <a:r>
              <a:rPr sz="2600" spc="35" dirty="0">
                <a:cs typeface="Carlito"/>
              </a:rPr>
              <a:t> </a:t>
            </a:r>
            <a:r>
              <a:rPr sz="2600" spc="-10" dirty="0">
                <a:cs typeface="Carlito"/>
              </a:rPr>
              <a:t>use.</a:t>
            </a:r>
            <a:endParaRPr sz="2600" dirty="0">
              <a:cs typeface="Carlito"/>
            </a:endParaRPr>
          </a:p>
          <a:p>
            <a:pPr marL="241300" marR="5080" indent="-228600">
              <a:lnSpc>
                <a:spcPct val="80000"/>
              </a:lnSpc>
              <a:spcBef>
                <a:spcPts val="985"/>
              </a:spcBef>
              <a:buFont typeface="Arial"/>
              <a:buChar char="•"/>
              <a:tabLst>
                <a:tab pos="241300" algn="l"/>
              </a:tabLst>
            </a:pPr>
            <a:r>
              <a:rPr sz="2600" spc="-5" dirty="0">
                <a:cs typeface="Carlito"/>
              </a:rPr>
              <a:t>The subjects </a:t>
            </a:r>
            <a:r>
              <a:rPr sz="2600" spc="-10" dirty="0">
                <a:cs typeface="Carlito"/>
              </a:rPr>
              <a:t>are designed </a:t>
            </a:r>
            <a:r>
              <a:rPr sz="2600" spc="-20" dirty="0">
                <a:cs typeface="Carlito"/>
              </a:rPr>
              <a:t>to </a:t>
            </a:r>
            <a:r>
              <a:rPr sz="2600" spc="-5" dirty="0">
                <a:cs typeface="Carlito"/>
              </a:rPr>
              <a:t>help children </a:t>
            </a:r>
            <a:r>
              <a:rPr sz="2600" spc="-20" dirty="0">
                <a:cs typeface="Carlito"/>
              </a:rPr>
              <a:t>from  </a:t>
            </a:r>
            <a:r>
              <a:rPr sz="2600" spc="-5" dirty="0">
                <a:cs typeface="Carlito"/>
              </a:rPr>
              <a:t>all </a:t>
            </a:r>
            <a:r>
              <a:rPr sz="2600" spc="-10" dirty="0">
                <a:cs typeface="Carlito"/>
              </a:rPr>
              <a:t>backgrounds </a:t>
            </a:r>
            <a:r>
              <a:rPr sz="2600" spc="-5" dirty="0">
                <a:cs typeface="Carlito"/>
              </a:rPr>
              <a:t>build </a:t>
            </a:r>
            <a:r>
              <a:rPr sz="2600" spc="-10" dirty="0">
                <a:cs typeface="Carlito"/>
              </a:rPr>
              <a:t>positive </a:t>
            </a:r>
            <a:r>
              <a:rPr sz="2600" spc="-5" dirty="0">
                <a:cs typeface="Carlito"/>
              </a:rPr>
              <a:t>and </a:t>
            </a:r>
            <a:r>
              <a:rPr sz="2600" spc="-30" dirty="0">
                <a:cs typeface="Carlito"/>
              </a:rPr>
              <a:t>safe  </a:t>
            </a:r>
            <a:r>
              <a:rPr sz="2600" spc="-10" dirty="0">
                <a:cs typeface="Carlito"/>
              </a:rPr>
              <a:t>relationships, </a:t>
            </a:r>
            <a:r>
              <a:rPr sz="2600" spc="-5" dirty="0">
                <a:cs typeface="Carlito"/>
              </a:rPr>
              <a:t>and </a:t>
            </a:r>
            <a:r>
              <a:rPr sz="2600" spc="-20" dirty="0">
                <a:cs typeface="Carlito"/>
              </a:rPr>
              <a:t>to </a:t>
            </a:r>
            <a:r>
              <a:rPr sz="2600" spc="-5" dirty="0">
                <a:cs typeface="Carlito"/>
              </a:rPr>
              <a:t>thrive in </a:t>
            </a:r>
            <a:r>
              <a:rPr sz="2600" spc="-10" dirty="0">
                <a:cs typeface="Carlito"/>
              </a:rPr>
              <a:t>modern</a:t>
            </a:r>
            <a:r>
              <a:rPr sz="2600" spc="75" dirty="0">
                <a:cs typeface="Carlito"/>
              </a:rPr>
              <a:t> </a:t>
            </a:r>
            <a:r>
              <a:rPr sz="2600" spc="-10" dirty="0">
                <a:cs typeface="Carlito"/>
              </a:rPr>
              <a:t>Britain.</a:t>
            </a:r>
            <a:endParaRPr sz="2600" dirty="0">
              <a:cs typeface="Carlito"/>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0" y="1024839"/>
            <a:ext cx="3503879" cy="4050596"/>
          </a:xfrm>
          <a:prstGeom prst="rect">
            <a:avLst/>
          </a:prstGeom>
        </p:spPr>
        <p:txBody>
          <a:bodyPr vert="horz" wrap="square" lIns="0" tIns="74930" rIns="0" bIns="0" rtlCol="0">
            <a:spAutoFit/>
          </a:bodyPr>
          <a:lstStyle/>
          <a:p>
            <a:pPr marL="12700" marR="5080">
              <a:lnSpc>
                <a:spcPct val="90100"/>
              </a:lnSpc>
              <a:spcBef>
                <a:spcPts val="590"/>
              </a:spcBef>
            </a:pPr>
            <a:r>
              <a:rPr sz="4100" dirty="0">
                <a:solidFill>
                  <a:srgbClr val="FFFFFF"/>
                </a:solidFill>
                <a:latin typeface="+mj-lt"/>
                <a:cs typeface="Arial"/>
              </a:rPr>
              <a:t>Has the  government  listened to the  views of my  community in  introducing  these  subjects?</a:t>
            </a:r>
            <a:endParaRPr sz="4100" dirty="0">
              <a:latin typeface="+mj-lt"/>
              <a:cs typeface="Arial"/>
            </a:endParaRPr>
          </a:p>
        </p:txBody>
      </p:sp>
      <p:sp>
        <p:nvSpPr>
          <p:cNvPr id="3" name="object 3"/>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sp>
        <p:nvSpPr>
          <p:cNvPr id="4" name="object 4"/>
          <p:cNvSpPr txBox="1"/>
          <p:nvPr/>
        </p:nvSpPr>
        <p:spPr>
          <a:xfrm>
            <a:off x="4527296" y="1384503"/>
            <a:ext cx="6645275" cy="3912235"/>
          </a:xfrm>
          <a:prstGeom prst="rect">
            <a:avLst/>
          </a:prstGeom>
        </p:spPr>
        <p:txBody>
          <a:bodyPr vert="horz" wrap="square" lIns="0" tIns="56515" rIns="0" bIns="0" rtlCol="0">
            <a:spAutoFit/>
          </a:bodyPr>
          <a:lstStyle/>
          <a:p>
            <a:pPr marL="241300" marR="5080" indent="-228600">
              <a:lnSpc>
                <a:spcPct val="90000"/>
              </a:lnSpc>
              <a:spcBef>
                <a:spcPts val="445"/>
              </a:spcBef>
              <a:buFont typeface="Arial"/>
              <a:buChar char="•"/>
              <a:tabLst>
                <a:tab pos="241300" algn="l"/>
              </a:tabLst>
            </a:pPr>
            <a:r>
              <a:rPr sz="2800" spc="5" dirty="0">
                <a:cs typeface="Carlito"/>
              </a:rPr>
              <a:t>A </a:t>
            </a:r>
            <a:r>
              <a:rPr sz="2800" spc="-10" dirty="0">
                <a:cs typeface="Carlito"/>
              </a:rPr>
              <a:t>thorough </a:t>
            </a:r>
            <a:r>
              <a:rPr sz="2800" spc="-15" dirty="0">
                <a:cs typeface="Carlito"/>
              </a:rPr>
              <a:t>engagement </a:t>
            </a:r>
            <a:r>
              <a:rPr sz="2800" spc="-10" dirty="0">
                <a:cs typeface="Carlito"/>
              </a:rPr>
              <a:t>process, involving </a:t>
            </a:r>
            <a:r>
              <a:rPr sz="2800" spc="5" dirty="0">
                <a:cs typeface="Carlito"/>
              </a:rPr>
              <a:t>a  </a:t>
            </a:r>
            <a:r>
              <a:rPr sz="2800" spc="-5" dirty="0">
                <a:cs typeface="Carlito"/>
              </a:rPr>
              <a:t>public </a:t>
            </a:r>
            <a:r>
              <a:rPr sz="2800" spc="-10" dirty="0">
                <a:cs typeface="Carlito"/>
              </a:rPr>
              <a:t>call </a:t>
            </a:r>
            <a:r>
              <a:rPr sz="2800" spc="-15" dirty="0">
                <a:cs typeface="Carlito"/>
              </a:rPr>
              <a:t>for </a:t>
            </a:r>
            <a:r>
              <a:rPr sz="2800" spc="-10" dirty="0">
                <a:cs typeface="Carlito"/>
              </a:rPr>
              <a:t>evidence </a:t>
            </a:r>
            <a:r>
              <a:rPr sz="2800" spc="5" dirty="0">
                <a:cs typeface="Carlito"/>
              </a:rPr>
              <a:t>and </a:t>
            </a:r>
            <a:r>
              <a:rPr sz="2800" dirty="0">
                <a:cs typeface="Carlito"/>
              </a:rPr>
              <a:t>discussions with  </a:t>
            </a:r>
            <a:r>
              <a:rPr sz="2800" spc="-10" dirty="0">
                <a:cs typeface="Carlito"/>
              </a:rPr>
              <a:t>over </a:t>
            </a:r>
            <a:r>
              <a:rPr sz="2800" dirty="0">
                <a:cs typeface="Carlito"/>
              </a:rPr>
              <a:t>90 </a:t>
            </a:r>
            <a:r>
              <a:rPr sz="2800" spc="-10" dirty="0">
                <a:cs typeface="Carlito"/>
              </a:rPr>
              <a:t>organisations, </a:t>
            </a:r>
            <a:r>
              <a:rPr sz="2800" dirty="0">
                <a:cs typeface="Carlito"/>
              </a:rPr>
              <a:t>as </a:t>
            </a:r>
            <a:r>
              <a:rPr sz="2800" spc="-5" dirty="0">
                <a:cs typeface="Carlito"/>
              </a:rPr>
              <a:t>well </a:t>
            </a:r>
            <a:r>
              <a:rPr sz="2800" dirty="0">
                <a:cs typeface="Carlito"/>
              </a:rPr>
              <a:t>as </a:t>
            </a:r>
            <a:r>
              <a:rPr sz="2800" spc="-10" dirty="0">
                <a:cs typeface="Carlito"/>
              </a:rPr>
              <a:t>the </a:t>
            </a:r>
            <a:r>
              <a:rPr sz="2800" spc="-5" dirty="0">
                <a:cs typeface="Carlito"/>
              </a:rPr>
              <a:t>public  </a:t>
            </a:r>
            <a:r>
              <a:rPr sz="2800" spc="-10" dirty="0">
                <a:cs typeface="Carlito"/>
              </a:rPr>
              <a:t>consultation </a:t>
            </a:r>
            <a:r>
              <a:rPr sz="2800" dirty="0">
                <a:cs typeface="Carlito"/>
              </a:rPr>
              <a:t>on </a:t>
            </a:r>
            <a:r>
              <a:rPr sz="2800" spc="-5" dirty="0">
                <a:cs typeface="Carlito"/>
              </a:rPr>
              <a:t>the </a:t>
            </a:r>
            <a:r>
              <a:rPr sz="2800" spc="-15" dirty="0">
                <a:cs typeface="Carlito"/>
              </a:rPr>
              <a:t>draft </a:t>
            </a:r>
            <a:r>
              <a:rPr sz="2800" spc="-5" dirty="0">
                <a:cs typeface="Carlito"/>
              </a:rPr>
              <a:t>regulations </a:t>
            </a:r>
            <a:r>
              <a:rPr sz="2800" dirty="0">
                <a:cs typeface="Carlito"/>
              </a:rPr>
              <a:t>and  </a:t>
            </a:r>
            <a:r>
              <a:rPr sz="2800" spc="-5" dirty="0">
                <a:cs typeface="Carlito"/>
              </a:rPr>
              <a:t>guidance, has </a:t>
            </a:r>
            <a:r>
              <a:rPr sz="2800" spc="-10" dirty="0">
                <a:cs typeface="Carlito"/>
              </a:rPr>
              <a:t>informed </a:t>
            </a:r>
            <a:r>
              <a:rPr sz="2800" spc="-5" dirty="0">
                <a:cs typeface="Carlito"/>
              </a:rPr>
              <a:t>the </a:t>
            </a:r>
            <a:r>
              <a:rPr sz="2800" spc="-40" dirty="0">
                <a:cs typeface="Carlito"/>
              </a:rPr>
              <a:t>key </a:t>
            </a:r>
            <a:r>
              <a:rPr sz="2800" spc="-5" dirty="0">
                <a:cs typeface="Carlito"/>
              </a:rPr>
              <a:t>decisions on  </a:t>
            </a:r>
            <a:r>
              <a:rPr sz="2800" dirty="0">
                <a:cs typeface="Carlito"/>
              </a:rPr>
              <a:t>these </a:t>
            </a:r>
            <a:r>
              <a:rPr sz="2800" spc="-5" dirty="0">
                <a:cs typeface="Carlito"/>
              </a:rPr>
              <a:t>subjects. The </a:t>
            </a:r>
            <a:r>
              <a:rPr sz="2800" spc="-10" dirty="0">
                <a:cs typeface="Carlito"/>
              </a:rPr>
              <a:t>consultation received  over </a:t>
            </a:r>
            <a:r>
              <a:rPr sz="2800" spc="-5" dirty="0">
                <a:cs typeface="Carlito"/>
              </a:rPr>
              <a:t>11,000 responses </a:t>
            </a:r>
            <a:r>
              <a:rPr sz="2800" spc="-10" dirty="0">
                <a:cs typeface="Carlito"/>
              </a:rPr>
              <a:t>from </a:t>
            </a:r>
            <a:r>
              <a:rPr sz="2800" spc="-15" dirty="0">
                <a:cs typeface="Carlito"/>
              </a:rPr>
              <a:t>teachers,  </a:t>
            </a:r>
            <a:r>
              <a:rPr sz="2800" dirty="0">
                <a:cs typeface="Carlito"/>
              </a:rPr>
              <a:t>schools, </a:t>
            </a:r>
            <a:r>
              <a:rPr sz="2800" spc="-10" dirty="0">
                <a:cs typeface="Carlito"/>
              </a:rPr>
              <a:t>expert organisations, young </a:t>
            </a:r>
            <a:r>
              <a:rPr sz="2800" dirty="0">
                <a:cs typeface="Carlito"/>
              </a:rPr>
              <a:t>people  </a:t>
            </a:r>
            <a:r>
              <a:rPr sz="2800" spc="-5" dirty="0">
                <a:cs typeface="Carlito"/>
              </a:rPr>
              <a:t>and </a:t>
            </a:r>
            <a:r>
              <a:rPr sz="2800" spc="-15" dirty="0">
                <a:cs typeface="Carlito"/>
              </a:rPr>
              <a:t>parents </a:t>
            </a:r>
            <a:r>
              <a:rPr sz="2800" dirty="0">
                <a:cs typeface="Carlito"/>
              </a:rPr>
              <a:t>– these </a:t>
            </a:r>
            <a:r>
              <a:rPr sz="2800" spc="-5" dirty="0">
                <a:cs typeface="Carlito"/>
              </a:rPr>
              <a:t>responses </a:t>
            </a:r>
            <a:r>
              <a:rPr sz="2800" spc="-20" dirty="0">
                <a:cs typeface="Carlito"/>
              </a:rPr>
              <a:t>have </a:t>
            </a:r>
            <a:r>
              <a:rPr sz="2800" spc="-5" dirty="0">
                <a:cs typeface="Carlito"/>
              </a:rPr>
              <a:t>helped  </a:t>
            </a:r>
            <a:r>
              <a:rPr sz="2800" dirty="0">
                <a:cs typeface="Carlito"/>
              </a:rPr>
              <a:t>finalise </a:t>
            </a:r>
            <a:r>
              <a:rPr sz="2800" spc="-5" dirty="0">
                <a:cs typeface="Carlito"/>
              </a:rPr>
              <a:t>the </a:t>
            </a:r>
            <a:r>
              <a:rPr sz="2800" spc="-10" dirty="0">
                <a:cs typeface="Carlito"/>
              </a:rPr>
              <a:t>statutory</a:t>
            </a:r>
            <a:r>
              <a:rPr sz="2800" spc="-114" dirty="0">
                <a:cs typeface="Carlito"/>
              </a:rPr>
              <a:t> </a:t>
            </a:r>
            <a:r>
              <a:rPr sz="2800" spc="-5" dirty="0">
                <a:cs typeface="Carlito"/>
              </a:rPr>
              <a:t>guidance.</a:t>
            </a:r>
            <a:endParaRPr sz="2800" dirty="0">
              <a:cs typeface="Carlito"/>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9777" y="183909"/>
            <a:ext cx="3733799" cy="3207160"/>
          </a:xfrm>
          <a:prstGeom prst="rect">
            <a:avLst/>
          </a:prstGeom>
        </p:spPr>
        <p:txBody>
          <a:bodyPr vert="horz" wrap="square" lIns="0" tIns="48895" rIns="0" bIns="0" rtlCol="0">
            <a:spAutoFit/>
          </a:bodyPr>
          <a:lstStyle/>
          <a:p>
            <a:pPr marL="12700" marR="5080">
              <a:lnSpc>
                <a:spcPct val="90000"/>
              </a:lnSpc>
              <a:spcBef>
                <a:spcPts val="385"/>
              </a:spcBef>
            </a:pPr>
            <a:r>
              <a:rPr sz="3800" spc="10" dirty="0">
                <a:solidFill>
                  <a:srgbClr val="FFFFFF"/>
                </a:solidFill>
                <a:latin typeface="+mj-lt"/>
                <a:cs typeface="Arial"/>
              </a:rPr>
              <a:t>Will </a:t>
            </a:r>
            <a:r>
              <a:rPr sz="3800" spc="5" dirty="0">
                <a:solidFill>
                  <a:srgbClr val="FFFFFF"/>
                </a:solidFill>
                <a:latin typeface="+mj-lt"/>
                <a:cs typeface="Arial"/>
              </a:rPr>
              <a:t>my </a:t>
            </a:r>
            <a:r>
              <a:rPr sz="3800" spc="-5" dirty="0">
                <a:solidFill>
                  <a:srgbClr val="FFFFFF"/>
                </a:solidFill>
                <a:latin typeface="+mj-lt"/>
                <a:cs typeface="Arial"/>
              </a:rPr>
              <a:t>child </a:t>
            </a:r>
            <a:r>
              <a:rPr sz="3800" dirty="0">
                <a:solidFill>
                  <a:srgbClr val="FFFFFF"/>
                </a:solidFill>
                <a:latin typeface="+mj-lt"/>
                <a:cs typeface="Arial"/>
              </a:rPr>
              <a:t>be  </a:t>
            </a:r>
            <a:r>
              <a:rPr sz="3800" spc="-5" dirty="0">
                <a:solidFill>
                  <a:srgbClr val="FFFFFF"/>
                </a:solidFill>
                <a:latin typeface="+mj-lt"/>
                <a:cs typeface="Arial"/>
              </a:rPr>
              <a:t>taught </a:t>
            </a:r>
            <a:r>
              <a:rPr sz="3800" dirty="0">
                <a:solidFill>
                  <a:srgbClr val="FFFFFF"/>
                </a:solidFill>
                <a:latin typeface="+mj-lt"/>
                <a:cs typeface="Arial"/>
              </a:rPr>
              <a:t>about  </a:t>
            </a:r>
            <a:r>
              <a:rPr sz="3800" spc="-15" dirty="0">
                <a:solidFill>
                  <a:srgbClr val="FFFFFF"/>
                </a:solidFill>
                <a:latin typeface="+mj-lt"/>
                <a:cs typeface="Arial"/>
              </a:rPr>
              <a:t>Lesbian,Gay,  </a:t>
            </a:r>
            <a:r>
              <a:rPr sz="3800" spc="-5" dirty="0">
                <a:solidFill>
                  <a:srgbClr val="FFFFFF"/>
                </a:solidFill>
                <a:latin typeface="+mj-lt"/>
                <a:cs typeface="Arial"/>
              </a:rPr>
              <a:t>Bisexual </a:t>
            </a:r>
            <a:r>
              <a:rPr sz="3800" spc="5" dirty="0">
                <a:solidFill>
                  <a:srgbClr val="FFFFFF"/>
                </a:solidFill>
                <a:latin typeface="+mj-lt"/>
                <a:cs typeface="Arial"/>
              </a:rPr>
              <a:t>and  </a:t>
            </a:r>
            <a:r>
              <a:rPr sz="3800" spc="-75" dirty="0">
                <a:solidFill>
                  <a:srgbClr val="FFFFFF"/>
                </a:solidFill>
                <a:latin typeface="+mj-lt"/>
                <a:cs typeface="Arial"/>
              </a:rPr>
              <a:t>T</a:t>
            </a:r>
            <a:r>
              <a:rPr sz="3800" spc="-5" dirty="0">
                <a:solidFill>
                  <a:srgbClr val="FFFFFF"/>
                </a:solidFill>
                <a:latin typeface="+mj-lt"/>
                <a:cs typeface="Arial"/>
              </a:rPr>
              <a:t>ra</a:t>
            </a:r>
            <a:r>
              <a:rPr sz="3800" dirty="0">
                <a:solidFill>
                  <a:srgbClr val="FFFFFF"/>
                </a:solidFill>
                <a:latin typeface="+mj-lt"/>
                <a:cs typeface="Arial"/>
              </a:rPr>
              <a:t>n</a:t>
            </a:r>
            <a:r>
              <a:rPr sz="3800" spc="-5" dirty="0">
                <a:solidFill>
                  <a:srgbClr val="FFFFFF"/>
                </a:solidFill>
                <a:latin typeface="+mj-lt"/>
                <a:cs typeface="Arial"/>
              </a:rPr>
              <a:t>s</a:t>
            </a:r>
            <a:r>
              <a:rPr sz="3800" spc="-20" dirty="0">
                <a:solidFill>
                  <a:srgbClr val="FFFFFF"/>
                </a:solidFill>
                <a:latin typeface="+mj-lt"/>
                <a:cs typeface="Arial"/>
              </a:rPr>
              <a:t>g</a:t>
            </a:r>
            <a:r>
              <a:rPr sz="3800" dirty="0">
                <a:solidFill>
                  <a:srgbClr val="FFFFFF"/>
                </a:solidFill>
                <a:latin typeface="+mj-lt"/>
                <a:cs typeface="Arial"/>
              </a:rPr>
              <a:t>ender</a:t>
            </a:r>
            <a:r>
              <a:rPr sz="3800" spc="-15" dirty="0">
                <a:solidFill>
                  <a:srgbClr val="FFFFFF"/>
                </a:solidFill>
                <a:latin typeface="+mj-lt"/>
                <a:cs typeface="Arial"/>
              </a:rPr>
              <a:t>(</a:t>
            </a:r>
            <a:r>
              <a:rPr sz="3800" dirty="0">
                <a:solidFill>
                  <a:srgbClr val="FFFFFF"/>
                </a:solidFill>
                <a:latin typeface="+mj-lt"/>
                <a:cs typeface="Arial"/>
              </a:rPr>
              <a:t>LG</a:t>
            </a:r>
            <a:r>
              <a:rPr sz="3800" spc="5" dirty="0">
                <a:solidFill>
                  <a:srgbClr val="FFFFFF"/>
                </a:solidFill>
                <a:latin typeface="+mj-lt"/>
                <a:cs typeface="Arial"/>
              </a:rPr>
              <a:t>B</a:t>
            </a:r>
            <a:r>
              <a:rPr sz="3800" spc="15" dirty="0">
                <a:solidFill>
                  <a:srgbClr val="FFFFFF"/>
                </a:solidFill>
                <a:latin typeface="+mj-lt"/>
                <a:cs typeface="Arial"/>
              </a:rPr>
              <a:t>T</a:t>
            </a:r>
            <a:r>
              <a:rPr sz="3800" dirty="0">
                <a:solidFill>
                  <a:srgbClr val="FFFFFF"/>
                </a:solidFill>
                <a:latin typeface="+mj-lt"/>
                <a:cs typeface="Arial"/>
              </a:rPr>
              <a:t>)  relationships?</a:t>
            </a:r>
            <a:endParaRPr sz="3800" dirty="0">
              <a:latin typeface="+mj-lt"/>
              <a:cs typeface="Arial"/>
            </a:endParaRPr>
          </a:p>
        </p:txBody>
      </p:sp>
      <p:sp>
        <p:nvSpPr>
          <p:cNvPr id="3" name="object 3"/>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sp>
        <p:nvSpPr>
          <p:cNvPr id="4" name="object 4"/>
          <p:cNvSpPr txBox="1"/>
          <p:nvPr/>
        </p:nvSpPr>
        <p:spPr>
          <a:xfrm>
            <a:off x="4495800" y="397300"/>
            <a:ext cx="7315200" cy="6330707"/>
          </a:xfrm>
          <a:prstGeom prst="rect">
            <a:avLst/>
          </a:prstGeom>
        </p:spPr>
        <p:txBody>
          <a:bodyPr vert="horz" wrap="square" lIns="0" tIns="41910" rIns="0" bIns="0" rtlCol="0">
            <a:spAutoFit/>
          </a:bodyPr>
          <a:lstStyle/>
          <a:p>
            <a:pPr marL="241300" marR="5080" indent="-228600">
              <a:lnSpc>
                <a:spcPct val="90000"/>
              </a:lnSpc>
              <a:spcBef>
                <a:spcPts val="330"/>
              </a:spcBef>
              <a:buFont typeface="Arial"/>
              <a:buChar char="•"/>
              <a:tabLst>
                <a:tab pos="240665" algn="l"/>
                <a:tab pos="241300" algn="l"/>
              </a:tabLst>
            </a:pPr>
            <a:r>
              <a:rPr lang="en-US" sz="2600" spc="-45" dirty="0">
                <a:cs typeface="Carlito"/>
              </a:rPr>
              <a:t>Schools must follow the new Government guidance on Relationships Education, RSE and Health Education from </a:t>
            </a:r>
            <a:r>
              <a:rPr lang="en-US" sz="2600" spc="-45" dirty="0" smtClean="0">
                <a:cs typeface="Carlito"/>
              </a:rPr>
              <a:t>Easter 2021, </a:t>
            </a:r>
            <a:r>
              <a:rPr lang="en-US" sz="2600" spc="-45" dirty="0">
                <a:cs typeface="Carlito"/>
              </a:rPr>
              <a:t>but this builds on existing legislation enshrined in the 2010 Equality Act. Schools are already required to stick to the Equality Act and teach their curriculum in a way that does not discriminate on protected </a:t>
            </a:r>
            <a:r>
              <a:rPr lang="en-US" sz="2600" spc="-45" dirty="0" smtClean="0">
                <a:cs typeface="Carlito"/>
              </a:rPr>
              <a:t>characteristics. The protected characteristics include, LGBT, </a:t>
            </a:r>
            <a:r>
              <a:rPr lang="en-US" sz="2600" spc="-45" dirty="0" err="1" smtClean="0">
                <a:cs typeface="Carlito"/>
              </a:rPr>
              <a:t>disabily</a:t>
            </a:r>
            <a:r>
              <a:rPr lang="en-US" sz="2600" spc="-45" dirty="0" smtClean="0">
                <a:cs typeface="Carlito"/>
              </a:rPr>
              <a:t> and race.  While these won’t be taught about in stand alone lessons, teachers will use inclusive resources that show a verity of relationships and families</a:t>
            </a:r>
            <a:r>
              <a:rPr sz="2600" dirty="0" smtClean="0">
                <a:cs typeface="Carlito"/>
              </a:rPr>
              <a:t>. </a:t>
            </a:r>
            <a:endParaRPr lang="en-US" sz="2600" dirty="0" smtClean="0">
              <a:cs typeface="Carlito"/>
            </a:endParaRPr>
          </a:p>
          <a:p>
            <a:pPr marL="241300" marR="5080" indent="-228600">
              <a:lnSpc>
                <a:spcPct val="90000"/>
              </a:lnSpc>
              <a:spcBef>
                <a:spcPts val="330"/>
              </a:spcBef>
              <a:buFont typeface="Arial"/>
              <a:buChar char="•"/>
              <a:tabLst>
                <a:tab pos="240665" algn="l"/>
                <a:tab pos="241300" algn="l"/>
              </a:tabLst>
            </a:pPr>
            <a:r>
              <a:rPr sz="2600" spc="-10" dirty="0" smtClean="0">
                <a:cs typeface="Carlito"/>
              </a:rPr>
              <a:t>Relationships </a:t>
            </a:r>
            <a:r>
              <a:rPr sz="2600" spc="-10" dirty="0">
                <a:cs typeface="Carlito"/>
              </a:rPr>
              <a:t>Education </a:t>
            </a:r>
            <a:r>
              <a:rPr sz="2600" spc="-5" dirty="0">
                <a:cs typeface="Carlito"/>
              </a:rPr>
              <a:t>is  </a:t>
            </a:r>
            <a:r>
              <a:rPr sz="2600" spc="-10" dirty="0">
                <a:cs typeface="Carlito"/>
              </a:rPr>
              <a:t>designed </a:t>
            </a:r>
            <a:r>
              <a:rPr sz="2600" spc="-15" dirty="0">
                <a:cs typeface="Carlito"/>
              </a:rPr>
              <a:t>to </a:t>
            </a:r>
            <a:r>
              <a:rPr sz="2600" spc="-25" dirty="0">
                <a:cs typeface="Carlito"/>
              </a:rPr>
              <a:t>foster </a:t>
            </a:r>
            <a:r>
              <a:rPr sz="2600" spc="-15" dirty="0">
                <a:cs typeface="Carlito"/>
              </a:rPr>
              <a:t>respect </a:t>
            </a:r>
            <a:r>
              <a:rPr sz="2600" spc="-25" dirty="0">
                <a:cs typeface="Carlito"/>
              </a:rPr>
              <a:t>for </a:t>
            </a:r>
            <a:r>
              <a:rPr sz="2600" spc="-10" dirty="0">
                <a:cs typeface="Carlito"/>
              </a:rPr>
              <a:t>others </a:t>
            </a:r>
            <a:r>
              <a:rPr sz="2600" spc="-5" dirty="0">
                <a:cs typeface="Carlito"/>
              </a:rPr>
              <a:t>and </a:t>
            </a:r>
            <a:r>
              <a:rPr sz="2600" spc="-25" dirty="0">
                <a:cs typeface="Carlito"/>
              </a:rPr>
              <a:t>for </a:t>
            </a:r>
            <a:r>
              <a:rPr sz="2600" spc="-20" dirty="0">
                <a:cs typeface="Carlito"/>
              </a:rPr>
              <a:t>difference </a:t>
            </a:r>
            <a:r>
              <a:rPr sz="2600" spc="-5" dirty="0">
                <a:cs typeface="Carlito"/>
              </a:rPr>
              <a:t>and  </a:t>
            </a:r>
            <a:r>
              <a:rPr sz="2600" spc="-15" dirty="0">
                <a:cs typeface="Carlito"/>
              </a:rPr>
              <a:t>educate </a:t>
            </a:r>
            <a:r>
              <a:rPr sz="2600" dirty="0">
                <a:cs typeface="Carlito"/>
              </a:rPr>
              <a:t>pupils about </a:t>
            </a:r>
            <a:r>
              <a:rPr sz="2600" spc="-10" dirty="0">
                <a:cs typeface="Carlito"/>
              </a:rPr>
              <a:t>healthy relationships. </a:t>
            </a:r>
            <a:endParaRPr sz="2600" dirty="0">
              <a:cs typeface="Carlito"/>
            </a:endParaRPr>
          </a:p>
          <a:p>
            <a:pPr marL="241300" marR="130810" indent="-228600">
              <a:lnSpc>
                <a:spcPct val="90100"/>
              </a:lnSpc>
              <a:spcBef>
                <a:spcPts val="1005"/>
              </a:spcBef>
              <a:buFont typeface="Arial"/>
              <a:buChar char="•"/>
              <a:tabLst>
                <a:tab pos="240665" algn="l"/>
                <a:tab pos="241300" algn="l"/>
              </a:tabLst>
            </a:pPr>
            <a:r>
              <a:rPr sz="2600" spc="-10" dirty="0">
                <a:cs typeface="Carlito"/>
              </a:rPr>
              <a:t>*The DfE </a:t>
            </a:r>
            <a:r>
              <a:rPr sz="2600" spc="-20" dirty="0">
                <a:cs typeface="Carlito"/>
              </a:rPr>
              <a:t>states </a:t>
            </a:r>
            <a:r>
              <a:rPr sz="2600" spc="-5" dirty="0">
                <a:cs typeface="Carlito"/>
              </a:rPr>
              <a:t>that Primary </a:t>
            </a:r>
            <a:r>
              <a:rPr sz="2600" spc="-10" dirty="0">
                <a:cs typeface="Carlito"/>
              </a:rPr>
              <a:t>schools are strongly </a:t>
            </a:r>
            <a:r>
              <a:rPr sz="2600" spc="-15" dirty="0">
                <a:cs typeface="Carlito"/>
              </a:rPr>
              <a:t>encouraged  </a:t>
            </a:r>
            <a:r>
              <a:rPr sz="2600" spc="-5" dirty="0">
                <a:cs typeface="Carlito"/>
              </a:rPr>
              <a:t>and enabled </a:t>
            </a:r>
            <a:r>
              <a:rPr sz="2600" spc="-15" dirty="0">
                <a:cs typeface="Carlito"/>
              </a:rPr>
              <a:t>to </a:t>
            </a:r>
            <a:r>
              <a:rPr sz="2600" spc="-20" dirty="0">
                <a:cs typeface="Carlito"/>
              </a:rPr>
              <a:t>cover </a:t>
            </a:r>
            <a:r>
              <a:rPr sz="2600" spc="-35" dirty="0">
                <a:cs typeface="Carlito"/>
              </a:rPr>
              <a:t>LGBT </a:t>
            </a:r>
            <a:r>
              <a:rPr sz="2600" spc="-20" dirty="0">
                <a:cs typeface="Carlito"/>
              </a:rPr>
              <a:t>content </a:t>
            </a:r>
            <a:r>
              <a:rPr sz="2600" spc="-10" dirty="0">
                <a:cs typeface="Carlito"/>
              </a:rPr>
              <a:t>when </a:t>
            </a:r>
            <a:r>
              <a:rPr sz="2600" spc="-5" dirty="0">
                <a:cs typeface="Carlito"/>
              </a:rPr>
              <a:t>teaching about  </a:t>
            </a:r>
            <a:r>
              <a:rPr sz="2600" spc="-20" dirty="0">
                <a:cs typeface="Carlito"/>
              </a:rPr>
              <a:t>different </a:t>
            </a:r>
            <a:r>
              <a:rPr sz="2600" spc="-5" dirty="0">
                <a:cs typeface="Carlito"/>
              </a:rPr>
              <a:t>types of</a:t>
            </a:r>
            <a:r>
              <a:rPr sz="2600" spc="75" dirty="0">
                <a:cs typeface="Carlito"/>
              </a:rPr>
              <a:t> </a:t>
            </a:r>
            <a:r>
              <a:rPr sz="2600" spc="-15" dirty="0">
                <a:cs typeface="Carlito"/>
              </a:rPr>
              <a:t>families</a:t>
            </a:r>
            <a:r>
              <a:rPr sz="2600" spc="-15" dirty="0" smtClean="0">
                <a:cs typeface="Carlito"/>
              </a:rPr>
              <a:t>.</a:t>
            </a:r>
            <a:endParaRPr sz="2600" dirty="0">
              <a:cs typeface="Carlito"/>
            </a:endParaRPr>
          </a:p>
        </p:txBody>
      </p:sp>
      <p:sp>
        <p:nvSpPr>
          <p:cNvPr id="5" name="object 5"/>
          <p:cNvSpPr/>
          <p:nvPr/>
        </p:nvSpPr>
        <p:spPr>
          <a:xfrm>
            <a:off x="1066800" y="3557268"/>
            <a:ext cx="2353056" cy="298094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228601" y="2064842"/>
            <a:ext cx="3514674" cy="2506345"/>
          </a:xfrm>
          <a:prstGeom prst="rect">
            <a:avLst/>
          </a:prstGeom>
        </p:spPr>
        <p:txBody>
          <a:bodyPr vert="horz" wrap="square" lIns="0" tIns="78740" rIns="0" bIns="0" rtlCol="0">
            <a:spAutoFit/>
          </a:bodyPr>
          <a:lstStyle/>
          <a:p>
            <a:pPr marL="12700" marR="5080">
              <a:lnSpc>
                <a:spcPct val="90000"/>
              </a:lnSpc>
              <a:spcBef>
                <a:spcPts val="620"/>
              </a:spcBef>
            </a:pPr>
            <a:r>
              <a:rPr sz="4400" dirty="0">
                <a:solidFill>
                  <a:srgbClr val="FFFFFF"/>
                </a:solidFill>
                <a:latin typeface="+mj-lt"/>
                <a:cs typeface="Arial"/>
              </a:rPr>
              <a:t>Relationships  and Sex  Education:  Introduction</a:t>
            </a:r>
            <a:endParaRPr sz="4400" dirty="0">
              <a:latin typeface="+mj-lt"/>
              <a:cs typeface="Arial"/>
            </a:endParaRPr>
          </a:p>
        </p:txBody>
      </p:sp>
      <p:sp>
        <p:nvSpPr>
          <p:cNvPr id="4" name="object 4"/>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sp>
        <p:nvSpPr>
          <p:cNvPr id="7" name="object 7"/>
          <p:cNvSpPr txBox="1"/>
          <p:nvPr/>
        </p:nvSpPr>
        <p:spPr>
          <a:xfrm>
            <a:off x="4395470" y="425821"/>
            <a:ext cx="7491729" cy="6079228"/>
          </a:xfrm>
          <a:prstGeom prst="rect">
            <a:avLst/>
          </a:prstGeom>
        </p:spPr>
        <p:txBody>
          <a:bodyPr vert="horz" wrap="square" lIns="0" tIns="46355" rIns="0" bIns="0" rtlCol="0">
            <a:spAutoFit/>
          </a:bodyPr>
          <a:lstStyle/>
          <a:p>
            <a:pPr marL="241300" marR="318135" indent="-228600">
              <a:buFont typeface="Arial"/>
              <a:buChar char="•"/>
              <a:tabLst>
                <a:tab pos="240665" algn="l"/>
                <a:tab pos="241300" algn="l"/>
              </a:tabLst>
            </a:pPr>
            <a:r>
              <a:rPr lang="en-US" sz="2800" b="1" spc="-10" dirty="0" smtClean="0">
                <a:cs typeface="Carlito"/>
              </a:rPr>
              <a:t>Relationships </a:t>
            </a:r>
            <a:r>
              <a:rPr lang="en-US" sz="2800" b="1" spc="-5" dirty="0">
                <a:cs typeface="Carlito"/>
              </a:rPr>
              <a:t>E</a:t>
            </a:r>
            <a:r>
              <a:rPr lang="en-US" sz="2800" b="1" spc="-5" dirty="0" smtClean="0">
                <a:cs typeface="Carlito"/>
              </a:rPr>
              <a:t>ducation </a:t>
            </a:r>
            <a:r>
              <a:rPr lang="en-US" sz="2800" spc="-10" dirty="0" smtClean="0">
                <a:cs typeface="Carlito"/>
              </a:rPr>
              <a:t>will </a:t>
            </a:r>
            <a:r>
              <a:rPr lang="en-US" sz="2800" dirty="0" smtClean="0">
                <a:cs typeface="Carlito"/>
              </a:rPr>
              <a:t>be </a:t>
            </a:r>
            <a:r>
              <a:rPr lang="en-US" sz="2800" spc="-5" dirty="0" smtClean="0">
                <a:cs typeface="Carlito"/>
              </a:rPr>
              <a:t>compulsory </a:t>
            </a:r>
            <a:r>
              <a:rPr lang="en-US" sz="2800" spc="-10" dirty="0" smtClean="0">
                <a:cs typeface="Carlito"/>
              </a:rPr>
              <a:t>for all </a:t>
            </a:r>
            <a:r>
              <a:rPr lang="en-US" sz="2800" spc="-5" dirty="0" smtClean="0">
                <a:cs typeface="Carlito"/>
              </a:rPr>
              <a:t>primary </a:t>
            </a:r>
            <a:r>
              <a:rPr lang="en-US" sz="2800" spc="-15" dirty="0" smtClean="0">
                <a:cs typeface="Carlito"/>
              </a:rPr>
              <a:t>age </a:t>
            </a:r>
            <a:r>
              <a:rPr lang="en-US" sz="2800" spc="-5" dirty="0" smtClean="0">
                <a:cs typeface="Carlito"/>
              </a:rPr>
              <a:t>pupils  </a:t>
            </a:r>
            <a:r>
              <a:rPr lang="en-US" sz="2800" spc="-10" dirty="0" smtClean="0">
                <a:cs typeface="Carlito"/>
              </a:rPr>
              <a:t>from Easter 2021</a:t>
            </a:r>
            <a:r>
              <a:rPr lang="en-US" sz="2800" spc="-5" dirty="0" smtClean="0">
                <a:cs typeface="Carlito"/>
              </a:rPr>
              <a:t>.</a:t>
            </a:r>
            <a:endParaRPr lang="en-US" sz="2800" dirty="0">
              <a:cs typeface="Carlito"/>
            </a:endParaRPr>
          </a:p>
          <a:p>
            <a:pPr marL="241300" marR="318135" indent="-228600">
              <a:buFont typeface="Arial"/>
              <a:buChar char="•"/>
              <a:tabLst>
                <a:tab pos="240665" algn="l"/>
                <a:tab pos="241300" algn="l"/>
              </a:tabLst>
            </a:pPr>
            <a:endParaRPr lang="en-US" sz="2800" spc="-10" dirty="0" smtClean="0">
              <a:cs typeface="Carlito"/>
            </a:endParaRPr>
          </a:p>
          <a:p>
            <a:pPr marL="241300" marR="318135" indent="-228600">
              <a:buFont typeface="Arial"/>
              <a:buChar char="•"/>
              <a:tabLst>
                <a:tab pos="240665" algn="l"/>
                <a:tab pos="241300" algn="l"/>
              </a:tabLst>
            </a:pPr>
            <a:r>
              <a:rPr lang="en-US" sz="2800" b="1" spc="-10" dirty="0" smtClean="0">
                <a:cs typeface="Carlito"/>
              </a:rPr>
              <a:t>Health </a:t>
            </a:r>
            <a:r>
              <a:rPr lang="en-US" sz="2800" b="1" spc="-5" dirty="0" smtClean="0">
                <a:cs typeface="Carlito"/>
              </a:rPr>
              <a:t>Education </a:t>
            </a:r>
            <a:r>
              <a:rPr lang="en-US" sz="2800" spc="-10" dirty="0">
                <a:cs typeface="Carlito"/>
              </a:rPr>
              <a:t>will </a:t>
            </a:r>
            <a:r>
              <a:rPr lang="en-US" sz="2800" spc="-5" dirty="0">
                <a:cs typeface="Carlito"/>
              </a:rPr>
              <a:t>be compulsory </a:t>
            </a:r>
            <a:r>
              <a:rPr lang="en-US" sz="2800" spc="-10" dirty="0">
                <a:cs typeface="Carlito"/>
              </a:rPr>
              <a:t>for all </a:t>
            </a:r>
            <a:r>
              <a:rPr lang="en-US" sz="2800" spc="-5" dirty="0">
                <a:cs typeface="Carlito"/>
              </a:rPr>
              <a:t>pupils </a:t>
            </a:r>
            <a:r>
              <a:rPr lang="en-US" sz="2800" spc="-10" dirty="0">
                <a:cs typeface="Carlito"/>
              </a:rPr>
              <a:t>in </a:t>
            </a:r>
            <a:r>
              <a:rPr lang="en-US" sz="2800" spc="-10" dirty="0" smtClean="0">
                <a:cs typeface="Carlito"/>
              </a:rPr>
              <a:t>state funded </a:t>
            </a:r>
            <a:r>
              <a:rPr lang="en-US" sz="2800" spc="-5" dirty="0" smtClean="0">
                <a:cs typeface="Carlito"/>
              </a:rPr>
              <a:t>primary and secondary schools from Easter 2021.</a:t>
            </a:r>
            <a:endParaRPr lang="en-US" sz="2800" dirty="0">
              <a:cs typeface="Carlito"/>
            </a:endParaRPr>
          </a:p>
          <a:p>
            <a:pPr marL="12700" marR="318135">
              <a:tabLst>
                <a:tab pos="240665" algn="l"/>
                <a:tab pos="241300" algn="l"/>
              </a:tabLst>
            </a:pPr>
            <a:endParaRPr lang="en-US" sz="2800" dirty="0" smtClean="0"/>
          </a:p>
          <a:p>
            <a:pPr marL="241300" marR="318135" indent="-228600">
              <a:buFont typeface="Arial"/>
              <a:buChar char="•"/>
              <a:tabLst>
                <a:tab pos="240665" algn="l"/>
                <a:tab pos="241300" algn="l"/>
              </a:tabLst>
            </a:pPr>
            <a:r>
              <a:rPr lang="en-US" sz="2800" b="1" spc="-10" dirty="0" smtClean="0">
                <a:cs typeface="Carlito"/>
              </a:rPr>
              <a:t>Relationships </a:t>
            </a:r>
            <a:r>
              <a:rPr lang="en-US" sz="2800" b="1" spc="-5" dirty="0" smtClean="0">
                <a:cs typeface="Carlito"/>
              </a:rPr>
              <a:t>and </a:t>
            </a:r>
            <a:r>
              <a:rPr lang="en-US" sz="2800" b="1" spc="-15" dirty="0" smtClean="0">
                <a:cs typeface="Carlito"/>
              </a:rPr>
              <a:t>Sex </a:t>
            </a:r>
            <a:r>
              <a:rPr lang="en-US" sz="2800" b="1" spc="-5" dirty="0" smtClean="0">
                <a:cs typeface="Carlito"/>
              </a:rPr>
              <a:t>education </a:t>
            </a:r>
            <a:r>
              <a:rPr lang="en-US" sz="2800" b="1" spc="-15" dirty="0" smtClean="0">
                <a:cs typeface="Carlito"/>
              </a:rPr>
              <a:t>(RSE) </a:t>
            </a:r>
            <a:r>
              <a:rPr lang="en-US" sz="2800" spc="-10" dirty="0" smtClean="0">
                <a:cs typeface="Carlito"/>
              </a:rPr>
              <a:t>will </a:t>
            </a:r>
            <a:r>
              <a:rPr lang="en-US" sz="2800" spc="-5" dirty="0" smtClean="0">
                <a:cs typeface="Carlito"/>
              </a:rPr>
              <a:t>be compulsory </a:t>
            </a:r>
            <a:r>
              <a:rPr lang="en-US" sz="2800" spc="-10" dirty="0" smtClean="0">
                <a:cs typeface="Carlito"/>
              </a:rPr>
              <a:t>for all  </a:t>
            </a:r>
            <a:r>
              <a:rPr lang="en-US" sz="2800" spc="-5" dirty="0" smtClean="0">
                <a:cs typeface="Carlito"/>
              </a:rPr>
              <a:t>Secondary </a:t>
            </a:r>
            <a:r>
              <a:rPr lang="en-US" sz="2800" spc="-15" dirty="0" smtClean="0">
                <a:cs typeface="Carlito"/>
              </a:rPr>
              <a:t>age</a:t>
            </a:r>
            <a:r>
              <a:rPr lang="en-US" sz="2800" spc="15" dirty="0" smtClean="0">
                <a:cs typeface="Carlito"/>
              </a:rPr>
              <a:t> </a:t>
            </a:r>
            <a:r>
              <a:rPr lang="en-US" sz="2800" spc="-5" dirty="0" smtClean="0">
                <a:cs typeface="Carlito"/>
              </a:rPr>
              <a:t>pupils</a:t>
            </a:r>
            <a:endParaRPr lang="en-US" sz="2800" dirty="0" smtClean="0">
              <a:cs typeface="Carlito"/>
            </a:endParaRPr>
          </a:p>
          <a:p>
            <a:pPr marL="12700" marR="318135">
              <a:tabLst>
                <a:tab pos="240665" algn="l"/>
                <a:tab pos="241300" algn="l"/>
              </a:tabLst>
            </a:pPr>
            <a:r>
              <a:rPr lang="en-US" sz="2800" dirty="0" smtClean="0"/>
              <a:t>	</a:t>
            </a:r>
          </a:p>
          <a:p>
            <a:pPr marL="241300" marR="318135" indent="-228600">
              <a:buFont typeface="Arial"/>
              <a:buChar char="•"/>
              <a:tabLst>
                <a:tab pos="240665" algn="l"/>
                <a:tab pos="241300" algn="l"/>
              </a:tabLst>
            </a:pPr>
            <a:endParaRPr lang="en-US" sz="2800" spc="-30" dirty="0" smtClean="0">
              <a:cs typeface="Carlito"/>
            </a:endParaRPr>
          </a:p>
          <a:p>
            <a:pPr marL="12700" marR="11430">
              <a:tabLst>
                <a:tab pos="240665" algn="l"/>
                <a:tab pos="241300" algn="l"/>
              </a:tabLst>
            </a:pPr>
            <a:r>
              <a:rPr lang="en-US" sz="2800" b="1" spc="-15" dirty="0" smtClean="0">
                <a:cs typeface="Carlito"/>
              </a:rPr>
              <a:t>Although it is referred to as RSE by educators, it is Relationships and Health Education that is statutory at a primary level.</a:t>
            </a:r>
            <a:endParaRPr sz="2800" b="1" dirty="0">
              <a:cs typeface="Carlito"/>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228601" y="1357630"/>
            <a:ext cx="3367354" cy="3399007"/>
          </a:xfrm>
          <a:prstGeom prst="rect">
            <a:avLst/>
          </a:prstGeom>
        </p:spPr>
        <p:txBody>
          <a:bodyPr vert="horz" wrap="square" lIns="0" tIns="74295" rIns="0" bIns="0" rtlCol="0">
            <a:spAutoFit/>
          </a:bodyPr>
          <a:lstStyle/>
          <a:p>
            <a:pPr marL="12700" marR="5080">
              <a:lnSpc>
                <a:spcPct val="90000"/>
              </a:lnSpc>
              <a:spcBef>
                <a:spcPts val="585"/>
              </a:spcBef>
            </a:pPr>
            <a:r>
              <a:rPr sz="4000" dirty="0">
                <a:solidFill>
                  <a:srgbClr val="FFFFFF"/>
                </a:solidFill>
                <a:latin typeface="+mj-lt"/>
                <a:cs typeface="Arial"/>
              </a:rPr>
              <a:t>Where can I  find out more  information  about what  will be taught  in my child’s  school?</a:t>
            </a:r>
            <a:endParaRPr sz="4000" dirty="0">
              <a:latin typeface="+mj-lt"/>
              <a:cs typeface="Arial"/>
            </a:endParaRPr>
          </a:p>
        </p:txBody>
      </p:sp>
      <p:sp>
        <p:nvSpPr>
          <p:cNvPr id="4" name="object 4"/>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4527296" y="1578610"/>
            <a:ext cx="6089650" cy="1601721"/>
          </a:xfrm>
          <a:prstGeom prst="rect">
            <a:avLst/>
          </a:prstGeom>
        </p:spPr>
        <p:txBody>
          <a:bodyPr vert="horz" wrap="square" lIns="0" tIns="62230" rIns="0" bIns="0" rtlCol="0">
            <a:spAutoFit/>
          </a:bodyPr>
          <a:lstStyle/>
          <a:p>
            <a:pPr marL="241300" marR="5080" indent="-228600">
              <a:lnSpc>
                <a:spcPts val="3020"/>
              </a:lnSpc>
              <a:spcBef>
                <a:spcPts val="490"/>
              </a:spcBef>
              <a:buFont typeface="Arial"/>
              <a:buChar char="•"/>
              <a:tabLst>
                <a:tab pos="241300" algn="l"/>
              </a:tabLst>
            </a:pPr>
            <a:r>
              <a:rPr lang="en-US" sz="2800" dirty="0" smtClean="0">
                <a:cs typeface="Carlito"/>
              </a:rPr>
              <a:t>When </a:t>
            </a:r>
            <a:r>
              <a:rPr lang="en-US" sz="2800" dirty="0" err="1" smtClean="0">
                <a:cs typeface="Carlito"/>
              </a:rPr>
              <a:t>finalised</a:t>
            </a:r>
            <a:r>
              <a:rPr lang="en-US" sz="2800" dirty="0" smtClean="0">
                <a:cs typeface="Carlito"/>
              </a:rPr>
              <a:t> the RSE Policy will be published on the school website with supporting materials from PSHE Association and example materials</a:t>
            </a:r>
            <a:endParaRPr sz="2800" dirty="0">
              <a:cs typeface="Carlito"/>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04801" y="1158951"/>
            <a:ext cx="3373704" cy="3166893"/>
          </a:xfrm>
          <a:prstGeom prst="rect">
            <a:avLst/>
          </a:prstGeom>
        </p:spPr>
        <p:txBody>
          <a:bodyPr vert="horz" wrap="square" lIns="0" tIns="88265" rIns="0" bIns="0" rtlCol="0">
            <a:spAutoFit/>
          </a:bodyPr>
          <a:lstStyle/>
          <a:p>
            <a:pPr marL="12700" marR="5080">
              <a:lnSpc>
                <a:spcPts val="4750"/>
              </a:lnSpc>
              <a:spcBef>
                <a:spcPts val="695"/>
              </a:spcBef>
            </a:pPr>
            <a:r>
              <a:rPr sz="4400" dirty="0">
                <a:solidFill>
                  <a:srgbClr val="FFFFFF"/>
                </a:solidFill>
                <a:latin typeface="+mj-lt"/>
                <a:cs typeface="Arial"/>
              </a:rPr>
              <a:t>What  support will  schools  receive to  deliver these  subjects  well?</a:t>
            </a:r>
            <a:endParaRPr sz="4400" dirty="0">
              <a:latin typeface="+mj-lt"/>
              <a:cs typeface="Arial"/>
            </a:endParaRPr>
          </a:p>
        </p:txBody>
      </p:sp>
      <p:sp>
        <p:nvSpPr>
          <p:cNvPr id="3" name="object 3"/>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sp>
        <p:nvSpPr>
          <p:cNvPr id="4" name="object 4"/>
          <p:cNvSpPr txBox="1"/>
          <p:nvPr/>
        </p:nvSpPr>
        <p:spPr>
          <a:xfrm>
            <a:off x="4527296" y="486537"/>
            <a:ext cx="7106920" cy="5241925"/>
          </a:xfrm>
          <a:prstGeom prst="rect">
            <a:avLst/>
          </a:prstGeom>
        </p:spPr>
        <p:txBody>
          <a:bodyPr vert="horz" wrap="square" lIns="0" tIns="90805" rIns="0" bIns="0" rtlCol="0">
            <a:spAutoFit/>
          </a:bodyPr>
          <a:lstStyle/>
          <a:p>
            <a:pPr marL="241300" marR="408305" indent="-228600">
              <a:lnSpc>
                <a:spcPct val="80000"/>
              </a:lnSpc>
              <a:spcBef>
                <a:spcPts val="715"/>
              </a:spcBef>
              <a:buFont typeface="Arial"/>
              <a:buChar char="•"/>
              <a:tabLst>
                <a:tab pos="241300" algn="l"/>
              </a:tabLst>
            </a:pPr>
            <a:r>
              <a:rPr sz="2600" spc="-5" dirty="0">
                <a:cs typeface="Carlito"/>
              </a:rPr>
              <a:t>The </a:t>
            </a:r>
            <a:r>
              <a:rPr sz="2600" spc="-15" dirty="0">
                <a:cs typeface="Carlito"/>
              </a:rPr>
              <a:t>government </a:t>
            </a:r>
            <a:r>
              <a:rPr sz="2600" spc="-5" dirty="0">
                <a:cs typeface="Carlito"/>
              </a:rPr>
              <a:t>has </a:t>
            </a:r>
            <a:r>
              <a:rPr sz="2600" spc="-20" dirty="0">
                <a:cs typeface="Carlito"/>
              </a:rPr>
              <a:t>invested </a:t>
            </a:r>
            <a:r>
              <a:rPr sz="2600" spc="-5" dirty="0">
                <a:cs typeface="Carlito"/>
              </a:rPr>
              <a:t>in a </a:t>
            </a:r>
            <a:r>
              <a:rPr sz="2600" spc="-15" dirty="0">
                <a:cs typeface="Carlito"/>
              </a:rPr>
              <a:t>central  </a:t>
            </a:r>
            <a:r>
              <a:rPr sz="2600" spc="-10" dirty="0">
                <a:cs typeface="Carlito"/>
              </a:rPr>
              <a:t>support </a:t>
            </a:r>
            <a:r>
              <a:rPr sz="2600" spc="-15" dirty="0">
                <a:cs typeface="Carlito"/>
              </a:rPr>
              <a:t>package </a:t>
            </a:r>
            <a:r>
              <a:rPr sz="2600" spc="-25" dirty="0">
                <a:cs typeface="Carlito"/>
              </a:rPr>
              <a:t>to </a:t>
            </a:r>
            <a:r>
              <a:rPr sz="2600" spc="-5" dirty="0">
                <a:cs typeface="Carlito"/>
              </a:rPr>
              <a:t>help </a:t>
            </a:r>
            <a:r>
              <a:rPr sz="2600" spc="-10" dirty="0">
                <a:cs typeface="Carlito"/>
              </a:rPr>
              <a:t>teachers </a:t>
            </a:r>
            <a:r>
              <a:rPr sz="2600" spc="-15" dirty="0">
                <a:cs typeface="Carlito"/>
              </a:rPr>
              <a:t>introduce  </a:t>
            </a:r>
            <a:r>
              <a:rPr sz="2600" spc="-5" dirty="0">
                <a:cs typeface="Carlito"/>
              </a:rPr>
              <a:t>these subjects </a:t>
            </a:r>
            <a:r>
              <a:rPr sz="2600" spc="-10" dirty="0">
                <a:cs typeface="Carlito"/>
              </a:rPr>
              <a:t>well </a:t>
            </a:r>
            <a:r>
              <a:rPr sz="2600" spc="-5" dirty="0">
                <a:cs typeface="Carlito"/>
              </a:rPr>
              <a:t>and with </a:t>
            </a:r>
            <a:r>
              <a:rPr sz="2600" spc="-10" dirty="0">
                <a:cs typeface="Carlito"/>
              </a:rPr>
              <a:t>confidence. </a:t>
            </a:r>
            <a:r>
              <a:rPr sz="2600" spc="-5" dirty="0">
                <a:cs typeface="Carlito"/>
              </a:rPr>
              <a:t>This  will include a </a:t>
            </a:r>
            <a:r>
              <a:rPr sz="2600" spc="-10" dirty="0">
                <a:cs typeface="Carlito"/>
              </a:rPr>
              <a:t>new </a:t>
            </a:r>
            <a:r>
              <a:rPr sz="2600" spc="-5" dirty="0">
                <a:cs typeface="Carlito"/>
              </a:rPr>
              <a:t>online </a:t>
            </a:r>
            <a:r>
              <a:rPr sz="2600" dirty="0">
                <a:cs typeface="Carlito"/>
              </a:rPr>
              <a:t>service, </a:t>
            </a:r>
            <a:r>
              <a:rPr sz="2600" spc="-15" dirty="0">
                <a:cs typeface="Carlito"/>
              </a:rPr>
              <a:t>featuring  </a:t>
            </a:r>
            <a:r>
              <a:rPr sz="2600" spc="-5" dirty="0">
                <a:cs typeface="Carlito"/>
              </a:rPr>
              <a:t>access </a:t>
            </a:r>
            <a:r>
              <a:rPr sz="2600" spc="-20" dirty="0">
                <a:cs typeface="Carlito"/>
              </a:rPr>
              <a:t>to </a:t>
            </a:r>
            <a:r>
              <a:rPr sz="2600" spc="-5" dirty="0">
                <a:cs typeface="Carlito"/>
              </a:rPr>
              <a:t>high quality </a:t>
            </a:r>
            <a:r>
              <a:rPr sz="2600" spc="-10" dirty="0">
                <a:cs typeface="Carlito"/>
              </a:rPr>
              <a:t>resources, </a:t>
            </a:r>
            <a:r>
              <a:rPr sz="2600" spc="-15" dirty="0">
                <a:cs typeface="Carlito"/>
              </a:rPr>
              <a:t>innovative  </a:t>
            </a:r>
            <a:r>
              <a:rPr sz="2600" spc="-10" dirty="0">
                <a:cs typeface="Carlito"/>
              </a:rPr>
              <a:t>training materials, case studies </a:t>
            </a:r>
            <a:r>
              <a:rPr sz="2600" spc="-5" dirty="0">
                <a:cs typeface="Carlito"/>
              </a:rPr>
              <a:t>and an  </a:t>
            </a:r>
            <a:r>
              <a:rPr sz="2600" spc="-10" dirty="0">
                <a:cs typeface="Carlito"/>
              </a:rPr>
              <a:t>implementation </a:t>
            </a:r>
            <a:r>
              <a:rPr sz="2600" spc="-5" dirty="0">
                <a:cs typeface="Carlito"/>
              </a:rPr>
              <a:t>guide, </a:t>
            </a:r>
            <a:r>
              <a:rPr sz="2600" spc="-15" dirty="0">
                <a:cs typeface="Carlito"/>
              </a:rPr>
              <a:t>available </a:t>
            </a:r>
            <a:r>
              <a:rPr sz="2600" spc="-20" dirty="0">
                <a:cs typeface="Carlito"/>
              </a:rPr>
              <a:t>from </a:t>
            </a:r>
            <a:r>
              <a:rPr sz="2600" spc="-5" dirty="0">
                <a:cs typeface="Carlito"/>
              </a:rPr>
              <a:t>Spring  </a:t>
            </a:r>
            <a:r>
              <a:rPr sz="2600" dirty="0">
                <a:cs typeface="Carlito"/>
              </a:rPr>
              <a:t>2020.</a:t>
            </a:r>
          </a:p>
          <a:p>
            <a:pPr marL="241300" marR="497205" indent="-228600" algn="just">
              <a:lnSpc>
                <a:spcPct val="80000"/>
              </a:lnSpc>
              <a:spcBef>
                <a:spcPts val="1010"/>
              </a:spcBef>
              <a:buFont typeface="Arial"/>
              <a:buChar char="•"/>
              <a:tabLst>
                <a:tab pos="241300" algn="l"/>
              </a:tabLst>
            </a:pPr>
            <a:r>
              <a:rPr sz="2600" spc="-10" dirty="0">
                <a:cs typeface="Carlito"/>
              </a:rPr>
              <a:t>There </a:t>
            </a:r>
            <a:r>
              <a:rPr sz="2600" spc="-5" dirty="0">
                <a:cs typeface="Carlito"/>
              </a:rPr>
              <a:t>will </a:t>
            </a:r>
            <a:r>
              <a:rPr sz="2600" spc="-10" dirty="0">
                <a:cs typeface="Carlito"/>
              </a:rPr>
              <a:t>be training </a:t>
            </a:r>
            <a:r>
              <a:rPr sz="2600" spc="-15" dirty="0">
                <a:cs typeface="Carlito"/>
              </a:rPr>
              <a:t>available </a:t>
            </a:r>
            <a:r>
              <a:rPr sz="2600" spc="-25" dirty="0">
                <a:cs typeface="Carlito"/>
              </a:rPr>
              <a:t>for </a:t>
            </a:r>
            <a:r>
              <a:rPr sz="2600" spc="-15" dirty="0">
                <a:cs typeface="Carlito"/>
              </a:rPr>
              <a:t>teachers  through existing </a:t>
            </a:r>
            <a:r>
              <a:rPr sz="2600" spc="-5" dirty="0">
                <a:cs typeface="Carlito"/>
              </a:rPr>
              <a:t>regional </a:t>
            </a:r>
            <a:r>
              <a:rPr sz="2600" spc="-15" dirty="0">
                <a:cs typeface="Carlito"/>
              </a:rPr>
              <a:t>networks, offering  </a:t>
            </a:r>
            <a:r>
              <a:rPr sz="2600" spc="-5" dirty="0">
                <a:cs typeface="Carlito"/>
              </a:rPr>
              <a:t>opportunities </a:t>
            </a:r>
            <a:r>
              <a:rPr sz="2600" spc="-20" dirty="0">
                <a:cs typeface="Carlito"/>
              </a:rPr>
              <a:t>to </a:t>
            </a:r>
            <a:r>
              <a:rPr sz="2600" spc="-15" dirty="0">
                <a:cs typeface="Carlito"/>
              </a:rPr>
              <a:t>improve </a:t>
            </a:r>
            <a:r>
              <a:rPr sz="2600" spc="-5" dirty="0">
                <a:cs typeface="Carlito"/>
              </a:rPr>
              <a:t>subject </a:t>
            </a:r>
            <a:r>
              <a:rPr sz="2600" spc="-10" dirty="0">
                <a:cs typeface="Carlito"/>
              </a:rPr>
              <a:t>knowledge  </a:t>
            </a:r>
            <a:r>
              <a:rPr sz="2600" spc="-5" dirty="0">
                <a:cs typeface="Carlito"/>
              </a:rPr>
              <a:t>and build</a:t>
            </a:r>
            <a:r>
              <a:rPr sz="2600" spc="-10" dirty="0">
                <a:cs typeface="Carlito"/>
              </a:rPr>
              <a:t> confidence.</a:t>
            </a:r>
            <a:endParaRPr sz="2600" dirty="0">
              <a:cs typeface="Carlito"/>
            </a:endParaRPr>
          </a:p>
          <a:p>
            <a:pPr marL="241300" marR="5080" indent="-228600" algn="just">
              <a:lnSpc>
                <a:spcPct val="80000"/>
              </a:lnSpc>
              <a:spcBef>
                <a:spcPts val="990"/>
              </a:spcBef>
              <a:buFont typeface="Arial"/>
              <a:buChar char="•"/>
              <a:tabLst>
                <a:tab pos="241300" algn="l"/>
              </a:tabLst>
            </a:pPr>
            <a:r>
              <a:rPr sz="2600" spc="-10" dirty="0">
                <a:cs typeface="Carlito"/>
              </a:rPr>
              <a:t>Collaboration </a:t>
            </a:r>
            <a:r>
              <a:rPr sz="2600" spc="-5" dirty="0">
                <a:cs typeface="Carlito"/>
              </a:rPr>
              <a:t>with </a:t>
            </a:r>
            <a:r>
              <a:rPr sz="2600" spc="-10" dirty="0">
                <a:cs typeface="Carlito"/>
              </a:rPr>
              <a:t>expert organisations, schools  </a:t>
            </a:r>
            <a:r>
              <a:rPr sz="2600" spc="-5" dirty="0">
                <a:cs typeface="Carlito"/>
              </a:rPr>
              <a:t>and </a:t>
            </a:r>
            <a:r>
              <a:rPr sz="2600" spc="-10" dirty="0">
                <a:cs typeface="Carlito"/>
              </a:rPr>
              <a:t>teachers </a:t>
            </a:r>
            <a:r>
              <a:rPr sz="2600" spc="-20" dirty="0">
                <a:cs typeface="Carlito"/>
              </a:rPr>
              <a:t>to </a:t>
            </a:r>
            <a:r>
              <a:rPr sz="2600" spc="-10" dirty="0">
                <a:cs typeface="Carlito"/>
              </a:rPr>
              <a:t>develop this</a:t>
            </a:r>
            <a:r>
              <a:rPr sz="2600" spc="5" dirty="0">
                <a:cs typeface="Carlito"/>
              </a:rPr>
              <a:t> </a:t>
            </a:r>
            <a:r>
              <a:rPr sz="2600" spc="-5" dirty="0">
                <a:cs typeface="Carlito"/>
              </a:rPr>
              <a:t>support.</a:t>
            </a:r>
            <a:endParaRPr sz="2600" dirty="0">
              <a:cs typeface="Carlito"/>
            </a:endParaRPr>
          </a:p>
          <a:p>
            <a:pPr marL="241300" indent="-228600">
              <a:lnSpc>
                <a:spcPct val="100000"/>
              </a:lnSpc>
              <a:spcBef>
                <a:spcPts val="385"/>
              </a:spcBef>
              <a:buFont typeface="Arial"/>
              <a:buChar char="•"/>
              <a:tabLst>
                <a:tab pos="241300" algn="l"/>
              </a:tabLst>
            </a:pPr>
            <a:r>
              <a:rPr sz="2600" spc="-5" dirty="0">
                <a:cs typeface="Carlito"/>
              </a:rPr>
              <a:t>INSET</a:t>
            </a:r>
            <a:r>
              <a:rPr sz="2600" spc="-10" dirty="0">
                <a:cs typeface="Carlito"/>
              </a:rPr>
              <a:t> </a:t>
            </a:r>
            <a:r>
              <a:rPr sz="2600" spc="-20" dirty="0">
                <a:cs typeface="Carlito"/>
              </a:rPr>
              <a:t>days</a:t>
            </a:r>
            <a:endParaRPr sz="2600" dirty="0">
              <a:cs typeface="Carlito"/>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4166616" y="0"/>
                </a:moveTo>
                <a:lnTo>
                  <a:pt x="0" y="0"/>
                </a:lnTo>
                <a:lnTo>
                  <a:pt x="0" y="6858000"/>
                </a:lnTo>
                <a:lnTo>
                  <a:pt x="4166616" y="6858000"/>
                </a:lnTo>
                <a:lnTo>
                  <a:pt x="4166616" y="0"/>
                </a:lnTo>
                <a:close/>
              </a:path>
            </a:pathLst>
          </a:custGeom>
          <a:solidFill>
            <a:srgbClr val="EC7C30"/>
          </a:solidFill>
        </p:spPr>
        <p:txBody>
          <a:bodyPr wrap="square" lIns="0" tIns="0" rIns="0" bIns="0" rtlCol="0"/>
          <a:lstStyle/>
          <a:p>
            <a:endParaRPr dirty="0"/>
          </a:p>
        </p:txBody>
      </p:sp>
      <p:sp>
        <p:nvSpPr>
          <p:cNvPr id="3" name="object 3"/>
          <p:cNvSpPr txBox="1">
            <a:spLocks noGrp="1"/>
          </p:cNvSpPr>
          <p:nvPr>
            <p:ph type="title"/>
          </p:nvPr>
        </p:nvSpPr>
        <p:spPr>
          <a:xfrm>
            <a:off x="765759" y="2366594"/>
            <a:ext cx="2663241" cy="1935786"/>
          </a:xfrm>
          <a:prstGeom prst="rect">
            <a:avLst/>
          </a:prstGeom>
        </p:spPr>
        <p:txBody>
          <a:bodyPr vert="horz" wrap="square" lIns="0" tIns="88265" rIns="0" bIns="0" rtlCol="0">
            <a:spAutoFit/>
          </a:bodyPr>
          <a:lstStyle/>
          <a:p>
            <a:pPr marL="12700" marR="5080">
              <a:lnSpc>
                <a:spcPts val="4750"/>
              </a:lnSpc>
              <a:spcBef>
                <a:spcPts val="695"/>
              </a:spcBef>
            </a:pPr>
            <a:r>
              <a:rPr dirty="0" smtClean="0">
                <a:latin typeface="+mj-lt"/>
              </a:rPr>
              <a:t>What  happens  next?</a:t>
            </a:r>
            <a:endParaRPr dirty="0">
              <a:latin typeface="+mj-lt"/>
            </a:endParaRPr>
          </a:p>
        </p:txBody>
      </p:sp>
      <p:sp>
        <p:nvSpPr>
          <p:cNvPr id="4" name="object 4"/>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4495800" y="400304"/>
            <a:ext cx="7772400" cy="4671535"/>
          </a:xfrm>
          <a:prstGeom prst="rect">
            <a:avLst/>
          </a:prstGeom>
        </p:spPr>
        <p:txBody>
          <a:bodyPr vert="horz" wrap="square" lIns="0" tIns="99060" rIns="0" bIns="0" rtlCol="0">
            <a:spAutoFit/>
          </a:bodyPr>
          <a:lstStyle/>
          <a:p>
            <a:pPr marL="241300" marR="652145" indent="-228600">
              <a:lnSpc>
                <a:spcPct val="80000"/>
              </a:lnSpc>
              <a:spcBef>
                <a:spcPts val="780"/>
              </a:spcBef>
              <a:buFont typeface="Arial"/>
              <a:buChar char="•"/>
              <a:tabLst>
                <a:tab pos="241300" algn="l"/>
              </a:tabLst>
            </a:pPr>
            <a:r>
              <a:rPr sz="2600" spc="-10" dirty="0">
                <a:cs typeface="Carlito"/>
              </a:rPr>
              <a:t>Over </a:t>
            </a:r>
            <a:r>
              <a:rPr sz="2600" spc="-5" dirty="0">
                <a:cs typeface="Carlito"/>
              </a:rPr>
              <a:t>the following </a:t>
            </a:r>
            <a:r>
              <a:rPr sz="2600" spc="-10" dirty="0">
                <a:cs typeface="Carlito"/>
              </a:rPr>
              <a:t>weeks we </a:t>
            </a:r>
            <a:r>
              <a:rPr sz="2600" dirty="0">
                <a:cs typeface="Carlito"/>
              </a:rPr>
              <a:t>will </a:t>
            </a:r>
            <a:r>
              <a:rPr sz="2600" spc="-5" dirty="0">
                <a:cs typeface="Carlito"/>
              </a:rPr>
              <a:t>be  </a:t>
            </a:r>
            <a:r>
              <a:rPr sz="2600" spc="-10" dirty="0">
                <a:cs typeface="Carlito"/>
              </a:rPr>
              <a:t>concluding </a:t>
            </a:r>
            <a:r>
              <a:rPr sz="2600" dirty="0">
                <a:cs typeface="Carlito"/>
              </a:rPr>
              <a:t>all </a:t>
            </a:r>
            <a:r>
              <a:rPr sz="2600" spc="-10" dirty="0">
                <a:cs typeface="Carlito"/>
              </a:rPr>
              <a:t>consultations </a:t>
            </a:r>
            <a:r>
              <a:rPr sz="2600" dirty="0">
                <a:cs typeface="Carlito"/>
              </a:rPr>
              <a:t>with </a:t>
            </a:r>
            <a:r>
              <a:rPr sz="2600" spc="-40" dirty="0">
                <a:cs typeface="Carlito"/>
              </a:rPr>
              <a:t>Staff,  </a:t>
            </a:r>
            <a:r>
              <a:rPr sz="2600" spc="-20" dirty="0">
                <a:cs typeface="Carlito"/>
              </a:rPr>
              <a:t>Parents/Carers, </a:t>
            </a:r>
            <a:r>
              <a:rPr sz="2600" spc="-10" dirty="0">
                <a:cs typeface="Carlito"/>
              </a:rPr>
              <a:t>Children (where  appropriate</a:t>
            </a:r>
            <a:r>
              <a:rPr sz="2600" spc="-10" dirty="0" smtClean="0">
                <a:cs typeface="Carlito"/>
              </a:rPr>
              <a:t>), </a:t>
            </a:r>
            <a:r>
              <a:rPr sz="2600" dirty="0">
                <a:cs typeface="Carlito"/>
              </a:rPr>
              <a:t>Wider </a:t>
            </a:r>
            <a:r>
              <a:rPr sz="2600" spc="-5" dirty="0">
                <a:cs typeface="Carlito"/>
              </a:rPr>
              <a:t>School Community  </a:t>
            </a:r>
            <a:r>
              <a:rPr sz="2600" spc="-10" dirty="0">
                <a:cs typeface="Carlito"/>
              </a:rPr>
              <a:t>Members </a:t>
            </a:r>
            <a:r>
              <a:rPr sz="2600" dirty="0">
                <a:cs typeface="Carlito"/>
              </a:rPr>
              <a:t>(i.e. </a:t>
            </a:r>
            <a:r>
              <a:rPr sz="2600" spc="-5" dirty="0">
                <a:cs typeface="Carlito"/>
              </a:rPr>
              <a:t>School </a:t>
            </a:r>
            <a:r>
              <a:rPr sz="2600" spc="-10" dirty="0">
                <a:cs typeface="Carlito"/>
              </a:rPr>
              <a:t>nurses) </a:t>
            </a:r>
            <a:r>
              <a:rPr sz="2600" dirty="0">
                <a:cs typeface="Carlito"/>
              </a:rPr>
              <a:t>in </a:t>
            </a:r>
            <a:r>
              <a:rPr sz="2600" spc="-10" dirty="0">
                <a:cs typeface="Carlito"/>
              </a:rPr>
              <a:t>order </a:t>
            </a:r>
            <a:r>
              <a:rPr sz="2600" spc="-15" dirty="0">
                <a:cs typeface="Carlito"/>
              </a:rPr>
              <a:t>to  </a:t>
            </a:r>
            <a:r>
              <a:rPr sz="2600" spc="-10" dirty="0">
                <a:cs typeface="Carlito"/>
              </a:rPr>
              <a:t>inform </a:t>
            </a:r>
            <a:r>
              <a:rPr sz="2600" dirty="0">
                <a:cs typeface="Carlito"/>
              </a:rPr>
              <a:t>our </a:t>
            </a:r>
            <a:r>
              <a:rPr sz="2600" spc="-20" dirty="0">
                <a:cs typeface="Carlito"/>
              </a:rPr>
              <a:t>draft </a:t>
            </a:r>
            <a:r>
              <a:rPr lang="en-US" sz="2600" spc="-10" dirty="0" smtClean="0">
                <a:cs typeface="Carlito"/>
              </a:rPr>
              <a:t>RSE </a:t>
            </a:r>
            <a:r>
              <a:rPr sz="2600" spc="-10" dirty="0" smtClean="0">
                <a:cs typeface="Carlito"/>
              </a:rPr>
              <a:t>Policy </a:t>
            </a:r>
            <a:endParaRPr lang="en-US" sz="2600" spc="-10" dirty="0" smtClean="0">
              <a:cs typeface="Carlito"/>
            </a:endParaRPr>
          </a:p>
          <a:p>
            <a:pPr marL="241300" marR="652145" indent="-228600">
              <a:lnSpc>
                <a:spcPct val="80000"/>
              </a:lnSpc>
              <a:spcBef>
                <a:spcPts val="780"/>
              </a:spcBef>
              <a:buFont typeface="Arial"/>
              <a:buChar char="•"/>
              <a:tabLst>
                <a:tab pos="241300" algn="l"/>
              </a:tabLst>
            </a:pPr>
            <a:endParaRPr lang="en-US" sz="2600" spc="-10" dirty="0">
              <a:cs typeface="Carlito"/>
            </a:endParaRPr>
          </a:p>
          <a:p>
            <a:pPr marL="241300" marR="652145" indent="-228600">
              <a:lnSpc>
                <a:spcPct val="80000"/>
              </a:lnSpc>
              <a:spcBef>
                <a:spcPts val="780"/>
              </a:spcBef>
              <a:buFont typeface="Arial"/>
              <a:buChar char="•"/>
              <a:tabLst>
                <a:tab pos="241300" algn="l"/>
              </a:tabLst>
            </a:pPr>
            <a:r>
              <a:rPr sz="2600" spc="-35" dirty="0" smtClean="0">
                <a:cs typeface="Carlito"/>
              </a:rPr>
              <a:t>Teaching </a:t>
            </a:r>
            <a:r>
              <a:rPr sz="2600" spc="-20" dirty="0">
                <a:cs typeface="Carlito"/>
              </a:rPr>
              <a:t>staff </a:t>
            </a:r>
            <a:r>
              <a:rPr sz="2600" spc="-15" dirty="0">
                <a:cs typeface="Carlito"/>
              </a:rPr>
              <a:t>are </a:t>
            </a:r>
            <a:r>
              <a:rPr sz="2600" dirty="0">
                <a:cs typeface="Carlito"/>
              </a:rPr>
              <a:t>in </a:t>
            </a:r>
            <a:r>
              <a:rPr sz="2600" spc="-5" dirty="0">
                <a:cs typeface="Carlito"/>
              </a:rPr>
              <a:t>the </a:t>
            </a:r>
            <a:r>
              <a:rPr sz="2600" spc="-10" dirty="0">
                <a:cs typeface="Carlito"/>
              </a:rPr>
              <a:t>process </a:t>
            </a:r>
            <a:r>
              <a:rPr sz="2600" dirty="0">
                <a:cs typeface="Carlito"/>
              </a:rPr>
              <a:t>of </a:t>
            </a:r>
            <a:r>
              <a:rPr sz="2600" spc="-5" dirty="0">
                <a:cs typeface="Carlito"/>
              </a:rPr>
              <a:t>designing  </a:t>
            </a:r>
            <a:r>
              <a:rPr sz="2600" spc="-15" dirty="0">
                <a:cs typeface="Carlito"/>
              </a:rPr>
              <a:t>creative </a:t>
            </a:r>
            <a:r>
              <a:rPr sz="2600" spc="5" dirty="0">
                <a:cs typeface="Carlito"/>
              </a:rPr>
              <a:t>lesson </a:t>
            </a:r>
            <a:r>
              <a:rPr sz="2600" spc="-5" dirty="0">
                <a:cs typeface="Carlito"/>
              </a:rPr>
              <a:t>plans </a:t>
            </a:r>
            <a:r>
              <a:rPr sz="2600" dirty="0">
                <a:cs typeface="Carlito"/>
              </a:rPr>
              <a:t>as </a:t>
            </a:r>
            <a:r>
              <a:rPr sz="2600" spc="-5" dirty="0">
                <a:cs typeface="Carlito"/>
              </a:rPr>
              <a:t>part </a:t>
            </a:r>
            <a:r>
              <a:rPr sz="2600" dirty="0">
                <a:cs typeface="Carlito"/>
              </a:rPr>
              <a:t>of which </a:t>
            </a:r>
            <a:r>
              <a:rPr sz="2600" spc="-10" dirty="0">
                <a:cs typeface="Carlito"/>
              </a:rPr>
              <a:t>we </a:t>
            </a:r>
            <a:r>
              <a:rPr sz="2600" spc="-15" dirty="0">
                <a:cs typeface="Carlito"/>
              </a:rPr>
              <a:t>are  carefully </a:t>
            </a:r>
            <a:r>
              <a:rPr sz="2600" spc="-5" dirty="0">
                <a:cs typeface="Carlito"/>
              </a:rPr>
              <a:t>considering </a:t>
            </a:r>
            <a:r>
              <a:rPr sz="2600" spc="-10" dirty="0">
                <a:cs typeface="Carlito"/>
              </a:rPr>
              <a:t>resources that </a:t>
            </a:r>
            <a:r>
              <a:rPr sz="2600" dirty="0">
                <a:cs typeface="Carlito"/>
              </a:rPr>
              <a:t>will  </a:t>
            </a:r>
            <a:r>
              <a:rPr sz="2600" spc="-15" dirty="0">
                <a:cs typeface="Carlito"/>
              </a:rPr>
              <a:t>safely </a:t>
            </a:r>
            <a:r>
              <a:rPr sz="2600" spc="-5" dirty="0">
                <a:cs typeface="Carlito"/>
              </a:rPr>
              <a:t>and </a:t>
            </a:r>
            <a:r>
              <a:rPr sz="2600" spc="-10" dirty="0">
                <a:cs typeface="Carlito"/>
              </a:rPr>
              <a:t>subtly address </a:t>
            </a:r>
            <a:r>
              <a:rPr sz="2600" dirty="0">
                <a:cs typeface="Carlito"/>
              </a:rPr>
              <a:t>all </a:t>
            </a:r>
            <a:r>
              <a:rPr sz="2600" spc="-10" dirty="0">
                <a:cs typeface="Carlito"/>
              </a:rPr>
              <a:t>topics </a:t>
            </a:r>
            <a:r>
              <a:rPr sz="2600" spc="-5" dirty="0">
                <a:cs typeface="Carlito"/>
              </a:rPr>
              <a:t>and  </a:t>
            </a:r>
            <a:r>
              <a:rPr sz="2600" spc="-10" dirty="0">
                <a:cs typeface="Carlito"/>
              </a:rPr>
              <a:t>areas</a:t>
            </a:r>
            <a:r>
              <a:rPr sz="2600" spc="-10" dirty="0" smtClean="0">
                <a:cs typeface="Carlito"/>
              </a:rPr>
              <a:t>.</a:t>
            </a:r>
            <a:endParaRPr lang="en-US" sz="2600" spc="-10" dirty="0" smtClean="0">
              <a:cs typeface="Carlito"/>
            </a:endParaRPr>
          </a:p>
          <a:p>
            <a:pPr marL="241300" marR="652145" indent="-228600">
              <a:lnSpc>
                <a:spcPct val="80000"/>
              </a:lnSpc>
              <a:spcBef>
                <a:spcPts val="780"/>
              </a:spcBef>
              <a:buFont typeface="Arial"/>
              <a:buChar char="•"/>
              <a:tabLst>
                <a:tab pos="241300" algn="l"/>
              </a:tabLst>
            </a:pPr>
            <a:endParaRPr lang="en-US" sz="2600" spc="-10" dirty="0">
              <a:cs typeface="Carlito"/>
            </a:endParaRPr>
          </a:p>
          <a:p>
            <a:pPr marL="241300" marR="652145" indent="-228600">
              <a:lnSpc>
                <a:spcPct val="80000"/>
              </a:lnSpc>
              <a:spcBef>
                <a:spcPts val="780"/>
              </a:spcBef>
              <a:buFont typeface="Arial"/>
              <a:buChar char="•"/>
              <a:tabLst>
                <a:tab pos="241300" algn="l"/>
              </a:tabLst>
            </a:pPr>
            <a:r>
              <a:rPr lang="en-US" sz="2600" spc="-10" dirty="0" smtClean="0">
                <a:cs typeface="Carlito"/>
              </a:rPr>
              <a:t>An RSE policy is currently being written with our parent consultations in mind.</a:t>
            </a:r>
            <a:endParaRPr sz="2600" dirty="0">
              <a:cs typeface="Carlito"/>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3559" y="143967"/>
            <a:ext cx="9876790" cy="1101840"/>
          </a:xfrm>
          <a:prstGeom prst="rect">
            <a:avLst/>
          </a:prstGeom>
        </p:spPr>
        <p:txBody>
          <a:bodyPr vert="horz" wrap="square" lIns="0" tIns="12700" rIns="0" bIns="0" rtlCol="0">
            <a:spAutoFit/>
          </a:bodyPr>
          <a:lstStyle/>
          <a:p>
            <a:pPr marL="12700">
              <a:lnSpc>
                <a:spcPts val="5700"/>
              </a:lnSpc>
              <a:spcBef>
                <a:spcPts val="100"/>
              </a:spcBef>
            </a:pPr>
            <a:r>
              <a:rPr sz="4800" spc="-355" dirty="0">
                <a:solidFill>
                  <a:srgbClr val="6F2F9F"/>
                </a:solidFill>
              </a:rPr>
              <a:t>Any</a:t>
            </a:r>
            <a:r>
              <a:rPr sz="4800" spc="-254" dirty="0">
                <a:solidFill>
                  <a:srgbClr val="6F2F9F"/>
                </a:solidFill>
              </a:rPr>
              <a:t> </a:t>
            </a:r>
            <a:r>
              <a:rPr sz="4800" spc="-240" dirty="0">
                <a:solidFill>
                  <a:srgbClr val="6F2F9F"/>
                </a:solidFill>
              </a:rPr>
              <a:t>questions?</a:t>
            </a:r>
            <a:endParaRPr sz="4800" dirty="0"/>
          </a:p>
          <a:p>
            <a:pPr marL="12700" marR="5080">
              <a:lnSpc>
                <a:spcPct val="90100"/>
              </a:lnSpc>
              <a:spcBef>
                <a:spcPts val="225"/>
              </a:spcBef>
            </a:pPr>
            <a:r>
              <a:rPr sz="2400" i="1" spc="-125" dirty="0">
                <a:solidFill>
                  <a:srgbClr val="6F2F9F"/>
                </a:solidFill>
                <a:latin typeface="Trebuchet MS"/>
                <a:cs typeface="Trebuchet MS"/>
              </a:rPr>
              <a:t>Please </a:t>
            </a:r>
            <a:r>
              <a:rPr sz="2400" i="1" spc="-120" dirty="0" smtClean="0">
                <a:solidFill>
                  <a:srgbClr val="6F2F9F"/>
                </a:solidFill>
                <a:latin typeface="Trebuchet MS"/>
                <a:cs typeface="Trebuchet MS"/>
              </a:rPr>
              <a:t>share </a:t>
            </a:r>
            <a:r>
              <a:rPr sz="2400" i="1" spc="-150" dirty="0">
                <a:solidFill>
                  <a:srgbClr val="6F2F9F"/>
                </a:solidFill>
                <a:latin typeface="Trebuchet MS"/>
                <a:cs typeface="Trebuchet MS"/>
              </a:rPr>
              <a:t>curriculum </a:t>
            </a:r>
            <a:r>
              <a:rPr sz="2400" i="1" spc="-155" dirty="0">
                <a:solidFill>
                  <a:srgbClr val="6F2F9F"/>
                </a:solidFill>
                <a:latin typeface="Trebuchet MS"/>
                <a:cs typeface="Trebuchet MS"/>
              </a:rPr>
              <a:t>queries </a:t>
            </a:r>
            <a:r>
              <a:rPr sz="2400" i="1" spc="-175" dirty="0">
                <a:solidFill>
                  <a:srgbClr val="6F2F9F"/>
                </a:solidFill>
                <a:latin typeface="Trebuchet MS"/>
                <a:cs typeface="Trebuchet MS"/>
              </a:rPr>
              <a:t>by  </a:t>
            </a:r>
            <a:r>
              <a:rPr sz="2400" i="1" spc="-135" dirty="0">
                <a:solidFill>
                  <a:srgbClr val="6F2F9F"/>
                </a:solidFill>
                <a:latin typeface="Trebuchet MS"/>
                <a:cs typeface="Trebuchet MS"/>
              </a:rPr>
              <a:t>emailing </a:t>
            </a:r>
            <a:r>
              <a:rPr lang="en-US" sz="2400" i="1" spc="-80" dirty="0" smtClean="0">
                <a:solidFill>
                  <a:srgbClr val="6F2F9F"/>
                </a:solidFill>
                <a:latin typeface="Trebuchet MS"/>
                <a:cs typeface="Trebuchet MS"/>
              </a:rPr>
              <a:t>the usual office email.</a:t>
            </a:r>
            <a:endParaRPr sz="2400" dirty="0">
              <a:latin typeface="Trebuchet MS"/>
              <a:cs typeface="Trebuchet MS"/>
            </a:endParaRPr>
          </a:p>
        </p:txBody>
      </p:sp>
      <p:grpSp>
        <p:nvGrpSpPr>
          <p:cNvPr id="3" name="object 3"/>
          <p:cNvGrpSpPr/>
          <p:nvPr/>
        </p:nvGrpSpPr>
        <p:grpSpPr>
          <a:xfrm>
            <a:off x="9525000" y="143967"/>
            <a:ext cx="2105787" cy="1752600"/>
            <a:chOff x="4620767" y="2530412"/>
            <a:chExt cx="2886710" cy="2273935"/>
          </a:xfrm>
        </p:grpSpPr>
        <p:sp>
          <p:nvSpPr>
            <p:cNvPr id="4" name="object 4"/>
            <p:cNvSpPr/>
            <p:nvPr/>
          </p:nvSpPr>
          <p:spPr>
            <a:xfrm>
              <a:off x="4620767" y="2530412"/>
              <a:ext cx="1446530" cy="2271395"/>
            </a:xfrm>
            <a:custGeom>
              <a:avLst/>
              <a:gdLst/>
              <a:ahLst/>
              <a:cxnLst/>
              <a:rect l="l" t="t" r="r" b="b"/>
              <a:pathLst>
                <a:path w="1446529" h="2271395">
                  <a:moveTo>
                    <a:pt x="1446521" y="0"/>
                  </a:moveTo>
                  <a:lnTo>
                    <a:pt x="0" y="0"/>
                  </a:lnTo>
                  <a:lnTo>
                    <a:pt x="0" y="2271148"/>
                  </a:lnTo>
                  <a:lnTo>
                    <a:pt x="1446521" y="2271148"/>
                  </a:lnTo>
                  <a:lnTo>
                    <a:pt x="1446521" y="0"/>
                  </a:lnTo>
                  <a:close/>
                </a:path>
              </a:pathLst>
            </a:custGeom>
            <a:solidFill>
              <a:srgbClr val="E86F00"/>
            </a:solidFill>
          </p:spPr>
          <p:txBody>
            <a:bodyPr wrap="square" lIns="0" tIns="0" rIns="0" bIns="0" rtlCol="0"/>
            <a:lstStyle/>
            <a:p>
              <a:endParaRPr/>
            </a:p>
          </p:txBody>
        </p:sp>
        <p:sp>
          <p:nvSpPr>
            <p:cNvPr id="5" name="object 5"/>
            <p:cNvSpPr/>
            <p:nvPr/>
          </p:nvSpPr>
          <p:spPr>
            <a:xfrm>
              <a:off x="6559861" y="2530433"/>
              <a:ext cx="942975" cy="2271395"/>
            </a:xfrm>
            <a:custGeom>
              <a:avLst/>
              <a:gdLst/>
              <a:ahLst/>
              <a:cxnLst/>
              <a:rect l="l" t="t" r="r" b="b"/>
              <a:pathLst>
                <a:path w="942975" h="2271395">
                  <a:moveTo>
                    <a:pt x="942670" y="0"/>
                  </a:moveTo>
                  <a:lnTo>
                    <a:pt x="6789" y="0"/>
                  </a:lnTo>
                  <a:lnTo>
                    <a:pt x="0" y="2271128"/>
                  </a:lnTo>
                  <a:lnTo>
                    <a:pt x="942670" y="2271128"/>
                  </a:lnTo>
                  <a:lnTo>
                    <a:pt x="942670" y="0"/>
                  </a:lnTo>
                  <a:close/>
                </a:path>
              </a:pathLst>
            </a:custGeom>
            <a:solidFill>
              <a:srgbClr val="FFCC00"/>
            </a:solidFill>
          </p:spPr>
          <p:txBody>
            <a:bodyPr wrap="square" lIns="0" tIns="0" rIns="0" bIns="0" rtlCol="0"/>
            <a:lstStyle/>
            <a:p>
              <a:endParaRPr/>
            </a:p>
          </p:txBody>
        </p:sp>
        <p:sp>
          <p:nvSpPr>
            <p:cNvPr id="6" name="object 6"/>
            <p:cNvSpPr/>
            <p:nvPr/>
          </p:nvSpPr>
          <p:spPr>
            <a:xfrm>
              <a:off x="5968759" y="2609042"/>
              <a:ext cx="862330" cy="2181860"/>
            </a:xfrm>
            <a:custGeom>
              <a:avLst/>
              <a:gdLst/>
              <a:ahLst/>
              <a:cxnLst/>
              <a:rect l="l" t="t" r="r" b="b"/>
              <a:pathLst>
                <a:path w="862329" h="2181860">
                  <a:moveTo>
                    <a:pt x="521731" y="0"/>
                  </a:moveTo>
                  <a:lnTo>
                    <a:pt x="94040" y="0"/>
                  </a:lnTo>
                  <a:lnTo>
                    <a:pt x="0" y="1745943"/>
                  </a:lnTo>
                  <a:lnTo>
                    <a:pt x="94040" y="2181297"/>
                  </a:lnTo>
                  <a:lnTo>
                    <a:pt x="474711" y="2098265"/>
                  </a:lnTo>
                  <a:lnTo>
                    <a:pt x="429935" y="1227537"/>
                  </a:lnTo>
                  <a:lnTo>
                    <a:pt x="817244" y="1032302"/>
                  </a:lnTo>
                  <a:lnTo>
                    <a:pt x="862133" y="374767"/>
                  </a:lnTo>
                  <a:lnTo>
                    <a:pt x="521731" y="0"/>
                  </a:lnTo>
                  <a:close/>
                </a:path>
              </a:pathLst>
            </a:custGeom>
            <a:solidFill>
              <a:srgbClr val="E86F00"/>
            </a:solidFill>
          </p:spPr>
          <p:txBody>
            <a:bodyPr wrap="square" lIns="0" tIns="0" rIns="0" bIns="0" rtlCol="0"/>
            <a:lstStyle/>
            <a:p>
              <a:endParaRPr/>
            </a:p>
          </p:txBody>
        </p:sp>
        <p:sp>
          <p:nvSpPr>
            <p:cNvPr id="7" name="object 7"/>
            <p:cNvSpPr/>
            <p:nvPr/>
          </p:nvSpPr>
          <p:spPr>
            <a:xfrm>
              <a:off x="4620767" y="2530433"/>
              <a:ext cx="1446530" cy="2271395"/>
            </a:xfrm>
            <a:custGeom>
              <a:avLst/>
              <a:gdLst/>
              <a:ahLst/>
              <a:cxnLst/>
              <a:rect l="l" t="t" r="r" b="b"/>
              <a:pathLst>
                <a:path w="1446529" h="2271395">
                  <a:moveTo>
                    <a:pt x="1444277" y="0"/>
                  </a:moveTo>
                  <a:lnTo>
                    <a:pt x="4478" y="0"/>
                  </a:lnTo>
                  <a:lnTo>
                    <a:pt x="815056" y="157218"/>
                  </a:lnTo>
                  <a:lnTo>
                    <a:pt x="2239" y="323150"/>
                  </a:lnTo>
                  <a:lnTo>
                    <a:pt x="678466" y="502759"/>
                  </a:lnTo>
                  <a:lnTo>
                    <a:pt x="0" y="693505"/>
                  </a:lnTo>
                  <a:lnTo>
                    <a:pt x="799383" y="890995"/>
                  </a:lnTo>
                  <a:lnTo>
                    <a:pt x="0" y="1070527"/>
                  </a:lnTo>
                  <a:lnTo>
                    <a:pt x="846422" y="1241081"/>
                  </a:lnTo>
                  <a:lnTo>
                    <a:pt x="0" y="1409381"/>
                  </a:lnTo>
                  <a:lnTo>
                    <a:pt x="888954" y="1604616"/>
                  </a:lnTo>
                  <a:lnTo>
                    <a:pt x="0" y="1815574"/>
                  </a:lnTo>
                  <a:lnTo>
                    <a:pt x="978524" y="1986128"/>
                  </a:lnTo>
                  <a:lnTo>
                    <a:pt x="0" y="2271128"/>
                  </a:lnTo>
                  <a:lnTo>
                    <a:pt x="1446521" y="2271128"/>
                  </a:lnTo>
                  <a:lnTo>
                    <a:pt x="1444277" y="0"/>
                  </a:lnTo>
                  <a:close/>
                </a:path>
              </a:pathLst>
            </a:custGeom>
            <a:solidFill>
              <a:srgbClr val="FFCC00"/>
            </a:solidFill>
          </p:spPr>
          <p:txBody>
            <a:bodyPr wrap="square" lIns="0" tIns="0" rIns="0" bIns="0" rtlCol="0"/>
            <a:lstStyle/>
            <a:p>
              <a:endParaRPr/>
            </a:p>
          </p:txBody>
        </p:sp>
        <p:sp>
          <p:nvSpPr>
            <p:cNvPr id="8" name="object 8"/>
            <p:cNvSpPr/>
            <p:nvPr/>
          </p:nvSpPr>
          <p:spPr>
            <a:xfrm>
              <a:off x="5361940" y="2530436"/>
              <a:ext cx="2145665" cy="2273935"/>
            </a:xfrm>
            <a:custGeom>
              <a:avLst/>
              <a:gdLst/>
              <a:ahLst/>
              <a:cxnLst/>
              <a:rect l="l" t="t" r="r" b="b"/>
              <a:pathLst>
                <a:path w="2145665" h="2273935">
                  <a:moveTo>
                    <a:pt x="705345" y="1606867"/>
                  </a:moveTo>
                  <a:lnTo>
                    <a:pt x="651611" y="1606867"/>
                  </a:lnTo>
                  <a:lnTo>
                    <a:pt x="644880" y="1609102"/>
                  </a:lnTo>
                  <a:lnTo>
                    <a:pt x="635914" y="1611363"/>
                  </a:lnTo>
                  <a:lnTo>
                    <a:pt x="629196" y="1613598"/>
                  </a:lnTo>
                  <a:lnTo>
                    <a:pt x="622490" y="1613598"/>
                  </a:lnTo>
                  <a:lnTo>
                    <a:pt x="613524" y="1615846"/>
                  </a:lnTo>
                  <a:lnTo>
                    <a:pt x="600100" y="1620342"/>
                  </a:lnTo>
                  <a:lnTo>
                    <a:pt x="591134" y="1622577"/>
                  </a:lnTo>
                  <a:lnTo>
                    <a:pt x="577710" y="1627060"/>
                  </a:lnTo>
                  <a:lnTo>
                    <a:pt x="570992" y="1631556"/>
                  </a:lnTo>
                  <a:lnTo>
                    <a:pt x="557542" y="1636039"/>
                  </a:lnTo>
                  <a:lnTo>
                    <a:pt x="544118" y="1642770"/>
                  </a:lnTo>
                  <a:lnTo>
                    <a:pt x="537400" y="1647253"/>
                  </a:lnTo>
                  <a:lnTo>
                    <a:pt x="528447" y="1649514"/>
                  </a:lnTo>
                  <a:lnTo>
                    <a:pt x="523951" y="1653997"/>
                  </a:lnTo>
                  <a:lnTo>
                    <a:pt x="503809" y="1667471"/>
                  </a:lnTo>
                  <a:lnTo>
                    <a:pt x="499338" y="1671955"/>
                  </a:lnTo>
                  <a:lnTo>
                    <a:pt x="485902" y="1680921"/>
                  </a:lnTo>
                  <a:lnTo>
                    <a:pt x="481431" y="1685404"/>
                  </a:lnTo>
                  <a:lnTo>
                    <a:pt x="472465" y="1698879"/>
                  </a:lnTo>
                  <a:lnTo>
                    <a:pt x="459041" y="1707857"/>
                  </a:lnTo>
                  <a:lnTo>
                    <a:pt x="454545" y="1714601"/>
                  </a:lnTo>
                  <a:lnTo>
                    <a:pt x="450075" y="1719072"/>
                  </a:lnTo>
                  <a:lnTo>
                    <a:pt x="445592" y="1725815"/>
                  </a:lnTo>
                  <a:lnTo>
                    <a:pt x="441121" y="1730298"/>
                  </a:lnTo>
                  <a:lnTo>
                    <a:pt x="423202" y="1757235"/>
                  </a:lnTo>
                  <a:lnTo>
                    <a:pt x="420954" y="1763953"/>
                  </a:lnTo>
                  <a:lnTo>
                    <a:pt x="416483" y="1770684"/>
                  </a:lnTo>
                  <a:lnTo>
                    <a:pt x="409778" y="1784146"/>
                  </a:lnTo>
                  <a:lnTo>
                    <a:pt x="403034" y="1804339"/>
                  </a:lnTo>
                  <a:lnTo>
                    <a:pt x="398564" y="1811083"/>
                  </a:lnTo>
                  <a:lnTo>
                    <a:pt x="396328" y="1817814"/>
                  </a:lnTo>
                  <a:lnTo>
                    <a:pt x="394093" y="1826793"/>
                  </a:lnTo>
                  <a:lnTo>
                    <a:pt x="391858" y="1833537"/>
                  </a:lnTo>
                  <a:lnTo>
                    <a:pt x="389610" y="1842490"/>
                  </a:lnTo>
                  <a:lnTo>
                    <a:pt x="387362" y="1849234"/>
                  </a:lnTo>
                  <a:lnTo>
                    <a:pt x="387362" y="1855965"/>
                  </a:lnTo>
                  <a:lnTo>
                    <a:pt x="385140" y="1864944"/>
                  </a:lnTo>
                  <a:lnTo>
                    <a:pt x="380657" y="1878406"/>
                  </a:lnTo>
                  <a:lnTo>
                    <a:pt x="380657" y="1959190"/>
                  </a:lnTo>
                  <a:lnTo>
                    <a:pt x="382892" y="1968169"/>
                  </a:lnTo>
                  <a:lnTo>
                    <a:pt x="385140" y="1974900"/>
                  </a:lnTo>
                  <a:lnTo>
                    <a:pt x="387362" y="1983879"/>
                  </a:lnTo>
                  <a:lnTo>
                    <a:pt x="387362" y="1990623"/>
                  </a:lnTo>
                  <a:lnTo>
                    <a:pt x="391858" y="2004085"/>
                  </a:lnTo>
                  <a:lnTo>
                    <a:pt x="394093" y="2013051"/>
                  </a:lnTo>
                  <a:lnTo>
                    <a:pt x="398564" y="2026513"/>
                  </a:lnTo>
                  <a:lnTo>
                    <a:pt x="403034" y="2033257"/>
                  </a:lnTo>
                  <a:lnTo>
                    <a:pt x="405282" y="2042236"/>
                  </a:lnTo>
                  <a:lnTo>
                    <a:pt x="407530" y="2046732"/>
                  </a:lnTo>
                  <a:lnTo>
                    <a:pt x="409778" y="2055685"/>
                  </a:lnTo>
                  <a:lnTo>
                    <a:pt x="414248" y="2060181"/>
                  </a:lnTo>
                  <a:lnTo>
                    <a:pt x="416483" y="2069160"/>
                  </a:lnTo>
                  <a:lnTo>
                    <a:pt x="420954" y="2073643"/>
                  </a:lnTo>
                  <a:lnTo>
                    <a:pt x="423202" y="2080387"/>
                  </a:lnTo>
                  <a:lnTo>
                    <a:pt x="441121" y="2107298"/>
                  </a:lnTo>
                  <a:lnTo>
                    <a:pt x="445592" y="2111794"/>
                  </a:lnTo>
                  <a:lnTo>
                    <a:pt x="450075" y="2118537"/>
                  </a:lnTo>
                  <a:lnTo>
                    <a:pt x="454545" y="2123021"/>
                  </a:lnTo>
                  <a:lnTo>
                    <a:pt x="459041" y="2129752"/>
                  </a:lnTo>
                  <a:lnTo>
                    <a:pt x="465747" y="2134235"/>
                  </a:lnTo>
                  <a:lnTo>
                    <a:pt x="492607" y="2161171"/>
                  </a:lnTo>
                  <a:lnTo>
                    <a:pt x="499338" y="2163419"/>
                  </a:lnTo>
                  <a:lnTo>
                    <a:pt x="503809" y="2170150"/>
                  </a:lnTo>
                  <a:lnTo>
                    <a:pt x="517245" y="2179116"/>
                  </a:lnTo>
                  <a:lnTo>
                    <a:pt x="523951" y="2181364"/>
                  </a:lnTo>
                  <a:lnTo>
                    <a:pt x="528447" y="2185847"/>
                  </a:lnTo>
                  <a:lnTo>
                    <a:pt x="537400" y="2190343"/>
                  </a:lnTo>
                  <a:lnTo>
                    <a:pt x="544118" y="2192591"/>
                  </a:lnTo>
                  <a:lnTo>
                    <a:pt x="548589" y="2197074"/>
                  </a:lnTo>
                  <a:lnTo>
                    <a:pt x="557542" y="2201557"/>
                  </a:lnTo>
                  <a:lnTo>
                    <a:pt x="564261" y="2203805"/>
                  </a:lnTo>
                  <a:lnTo>
                    <a:pt x="570992" y="2208301"/>
                  </a:lnTo>
                  <a:lnTo>
                    <a:pt x="591134" y="2215032"/>
                  </a:lnTo>
                  <a:lnTo>
                    <a:pt x="600100" y="2217267"/>
                  </a:lnTo>
                  <a:lnTo>
                    <a:pt x="613524" y="2221763"/>
                  </a:lnTo>
                  <a:lnTo>
                    <a:pt x="622490" y="2224011"/>
                  </a:lnTo>
                  <a:lnTo>
                    <a:pt x="635914" y="2228494"/>
                  </a:lnTo>
                  <a:lnTo>
                    <a:pt x="651611" y="2228494"/>
                  </a:lnTo>
                  <a:lnTo>
                    <a:pt x="660552" y="2230742"/>
                  </a:lnTo>
                  <a:lnTo>
                    <a:pt x="669505" y="2230742"/>
                  </a:lnTo>
                  <a:lnTo>
                    <a:pt x="676224" y="2232977"/>
                  </a:lnTo>
                  <a:lnTo>
                    <a:pt x="705345" y="2232977"/>
                  </a:lnTo>
                  <a:lnTo>
                    <a:pt x="705345" y="1606867"/>
                  </a:lnTo>
                  <a:close/>
                </a:path>
                <a:path w="2145665" h="2273935">
                  <a:moveTo>
                    <a:pt x="2145106" y="1095209"/>
                  </a:moveTo>
                  <a:lnTo>
                    <a:pt x="1511388" y="886510"/>
                  </a:lnTo>
                  <a:lnTo>
                    <a:pt x="2138515" y="745121"/>
                  </a:lnTo>
                  <a:lnTo>
                    <a:pt x="1518170" y="536422"/>
                  </a:lnTo>
                  <a:lnTo>
                    <a:pt x="2136241" y="383768"/>
                  </a:lnTo>
                  <a:lnTo>
                    <a:pt x="1419720" y="186397"/>
                  </a:lnTo>
                  <a:lnTo>
                    <a:pt x="1766963" y="96608"/>
                  </a:lnTo>
                  <a:lnTo>
                    <a:pt x="2140585" y="0"/>
                  </a:lnTo>
                  <a:lnTo>
                    <a:pt x="1392745" y="0"/>
                  </a:lnTo>
                  <a:lnTo>
                    <a:pt x="1392745" y="682294"/>
                  </a:lnTo>
                  <a:lnTo>
                    <a:pt x="1392745" y="756335"/>
                  </a:lnTo>
                  <a:lnTo>
                    <a:pt x="1390484" y="781037"/>
                  </a:lnTo>
                  <a:lnTo>
                    <a:pt x="1386154" y="805726"/>
                  </a:lnTo>
                  <a:lnTo>
                    <a:pt x="1383880" y="828167"/>
                  </a:lnTo>
                  <a:lnTo>
                    <a:pt x="1379359" y="848360"/>
                  </a:lnTo>
                  <a:lnTo>
                    <a:pt x="1374825" y="870800"/>
                  </a:lnTo>
                  <a:lnTo>
                    <a:pt x="1370304" y="890993"/>
                  </a:lnTo>
                  <a:lnTo>
                    <a:pt x="1365961" y="911186"/>
                  </a:lnTo>
                  <a:lnTo>
                    <a:pt x="1359179" y="929144"/>
                  </a:lnTo>
                  <a:lnTo>
                    <a:pt x="1354645" y="949337"/>
                  </a:lnTo>
                  <a:lnTo>
                    <a:pt x="1348054" y="967295"/>
                  </a:lnTo>
                  <a:lnTo>
                    <a:pt x="1341259" y="985253"/>
                  </a:lnTo>
                  <a:lnTo>
                    <a:pt x="1334465" y="998702"/>
                  </a:lnTo>
                  <a:lnTo>
                    <a:pt x="1327873" y="1016660"/>
                  </a:lnTo>
                  <a:lnTo>
                    <a:pt x="1318818" y="1030122"/>
                  </a:lnTo>
                  <a:lnTo>
                    <a:pt x="1312214" y="1045832"/>
                  </a:lnTo>
                  <a:lnTo>
                    <a:pt x="1300899" y="1059294"/>
                  </a:lnTo>
                  <a:lnTo>
                    <a:pt x="1294295" y="1072769"/>
                  </a:lnTo>
                  <a:lnTo>
                    <a:pt x="1282979" y="1083983"/>
                  </a:lnTo>
                  <a:lnTo>
                    <a:pt x="1274114" y="1097445"/>
                  </a:lnTo>
                  <a:lnTo>
                    <a:pt x="1265059" y="1108684"/>
                  </a:lnTo>
                  <a:lnTo>
                    <a:pt x="1256195" y="1119898"/>
                  </a:lnTo>
                  <a:lnTo>
                    <a:pt x="1245069" y="1131112"/>
                  </a:lnTo>
                  <a:lnTo>
                    <a:pt x="1236014" y="1142339"/>
                  </a:lnTo>
                  <a:lnTo>
                    <a:pt x="1224889" y="1149057"/>
                  </a:lnTo>
                  <a:lnTo>
                    <a:pt x="1213573" y="1158036"/>
                  </a:lnTo>
                  <a:lnTo>
                    <a:pt x="1204709" y="1167015"/>
                  </a:lnTo>
                  <a:lnTo>
                    <a:pt x="1193571" y="1175994"/>
                  </a:lnTo>
                  <a:lnTo>
                    <a:pt x="1184529" y="1182725"/>
                  </a:lnTo>
                  <a:lnTo>
                    <a:pt x="1173391" y="1191704"/>
                  </a:lnTo>
                  <a:lnTo>
                    <a:pt x="1162075" y="1198448"/>
                  </a:lnTo>
                  <a:lnTo>
                    <a:pt x="1153210" y="1205166"/>
                  </a:lnTo>
                  <a:lnTo>
                    <a:pt x="1141971" y="1209662"/>
                  </a:lnTo>
                  <a:lnTo>
                    <a:pt x="1130795" y="1216380"/>
                  </a:lnTo>
                  <a:lnTo>
                    <a:pt x="1119581" y="1220876"/>
                  </a:lnTo>
                  <a:lnTo>
                    <a:pt x="1108405" y="1227620"/>
                  </a:lnTo>
                  <a:lnTo>
                    <a:pt x="1099439" y="1229855"/>
                  </a:lnTo>
                  <a:lnTo>
                    <a:pt x="1088237" y="1234338"/>
                  </a:lnTo>
                  <a:lnTo>
                    <a:pt x="1079284" y="1238834"/>
                  </a:lnTo>
                  <a:lnTo>
                    <a:pt x="1070317" y="1241082"/>
                  </a:lnTo>
                  <a:lnTo>
                    <a:pt x="1059141" y="1245577"/>
                  </a:lnTo>
                  <a:lnTo>
                    <a:pt x="1050175" y="1247813"/>
                  </a:lnTo>
                  <a:lnTo>
                    <a:pt x="1038974" y="1250061"/>
                  </a:lnTo>
                  <a:lnTo>
                    <a:pt x="1032256" y="1254531"/>
                  </a:lnTo>
                  <a:lnTo>
                    <a:pt x="1023302" y="1256792"/>
                  </a:lnTo>
                  <a:lnTo>
                    <a:pt x="1014336" y="1256792"/>
                  </a:lnTo>
                  <a:lnTo>
                    <a:pt x="1005382" y="1259027"/>
                  </a:lnTo>
                  <a:lnTo>
                    <a:pt x="998664" y="1261275"/>
                  </a:lnTo>
                  <a:lnTo>
                    <a:pt x="989711" y="1263510"/>
                  </a:lnTo>
                  <a:lnTo>
                    <a:pt x="976274" y="1263510"/>
                  </a:lnTo>
                  <a:lnTo>
                    <a:pt x="969568" y="1265770"/>
                  </a:lnTo>
                  <a:lnTo>
                    <a:pt x="956132" y="1265770"/>
                  </a:lnTo>
                  <a:lnTo>
                    <a:pt x="951649" y="1268006"/>
                  </a:lnTo>
                  <a:lnTo>
                    <a:pt x="931506" y="1268006"/>
                  </a:lnTo>
                  <a:lnTo>
                    <a:pt x="929259" y="1270254"/>
                  </a:lnTo>
                  <a:lnTo>
                    <a:pt x="929259" y="1573212"/>
                  </a:lnTo>
                  <a:lnTo>
                    <a:pt x="707567" y="1573212"/>
                  </a:lnTo>
                  <a:lnTo>
                    <a:pt x="705345" y="980770"/>
                  </a:lnTo>
                  <a:lnTo>
                    <a:pt x="712063" y="978509"/>
                  </a:lnTo>
                  <a:lnTo>
                    <a:pt x="716534" y="978509"/>
                  </a:lnTo>
                  <a:lnTo>
                    <a:pt x="723265" y="976274"/>
                  </a:lnTo>
                  <a:lnTo>
                    <a:pt x="727735" y="974026"/>
                  </a:lnTo>
                  <a:lnTo>
                    <a:pt x="736688" y="974026"/>
                  </a:lnTo>
                  <a:lnTo>
                    <a:pt x="745655" y="971791"/>
                  </a:lnTo>
                  <a:lnTo>
                    <a:pt x="754608" y="967295"/>
                  </a:lnTo>
                  <a:lnTo>
                    <a:pt x="761326" y="962812"/>
                  </a:lnTo>
                  <a:lnTo>
                    <a:pt x="772502" y="960551"/>
                  </a:lnTo>
                  <a:lnTo>
                    <a:pt x="783704" y="956081"/>
                  </a:lnTo>
                  <a:lnTo>
                    <a:pt x="792670" y="951598"/>
                  </a:lnTo>
                  <a:lnTo>
                    <a:pt x="799388" y="949337"/>
                  </a:lnTo>
                  <a:lnTo>
                    <a:pt x="803871" y="947102"/>
                  </a:lnTo>
                  <a:lnTo>
                    <a:pt x="808342" y="942619"/>
                  </a:lnTo>
                  <a:lnTo>
                    <a:pt x="815060" y="942619"/>
                  </a:lnTo>
                  <a:lnTo>
                    <a:pt x="824014" y="933640"/>
                  </a:lnTo>
                  <a:lnTo>
                    <a:pt x="835215" y="926896"/>
                  </a:lnTo>
                  <a:lnTo>
                    <a:pt x="844181" y="917917"/>
                  </a:lnTo>
                  <a:lnTo>
                    <a:pt x="855357" y="908951"/>
                  </a:lnTo>
                  <a:lnTo>
                    <a:pt x="875525" y="888746"/>
                  </a:lnTo>
                  <a:lnTo>
                    <a:pt x="877747" y="884250"/>
                  </a:lnTo>
                  <a:lnTo>
                    <a:pt x="886714" y="870800"/>
                  </a:lnTo>
                  <a:lnTo>
                    <a:pt x="891197" y="866317"/>
                  </a:lnTo>
                  <a:lnTo>
                    <a:pt x="895667" y="857338"/>
                  </a:lnTo>
                  <a:lnTo>
                    <a:pt x="897915" y="850595"/>
                  </a:lnTo>
                  <a:lnTo>
                    <a:pt x="902385" y="843864"/>
                  </a:lnTo>
                  <a:lnTo>
                    <a:pt x="904633" y="837120"/>
                  </a:lnTo>
                  <a:lnTo>
                    <a:pt x="909104" y="828167"/>
                  </a:lnTo>
                  <a:lnTo>
                    <a:pt x="913587" y="814705"/>
                  </a:lnTo>
                  <a:lnTo>
                    <a:pt x="918057" y="805726"/>
                  </a:lnTo>
                  <a:lnTo>
                    <a:pt x="918057" y="796747"/>
                  </a:lnTo>
                  <a:lnTo>
                    <a:pt x="920305" y="787768"/>
                  </a:lnTo>
                  <a:lnTo>
                    <a:pt x="922540" y="776554"/>
                  </a:lnTo>
                  <a:lnTo>
                    <a:pt x="924788" y="769810"/>
                  </a:lnTo>
                  <a:lnTo>
                    <a:pt x="924788" y="758596"/>
                  </a:lnTo>
                  <a:lnTo>
                    <a:pt x="927011" y="747356"/>
                  </a:lnTo>
                  <a:lnTo>
                    <a:pt x="927011" y="738403"/>
                  </a:lnTo>
                  <a:lnTo>
                    <a:pt x="929259" y="729424"/>
                  </a:lnTo>
                  <a:lnTo>
                    <a:pt x="927011" y="718185"/>
                  </a:lnTo>
                  <a:lnTo>
                    <a:pt x="927011" y="695756"/>
                  </a:lnTo>
                  <a:lnTo>
                    <a:pt x="924788" y="686777"/>
                  </a:lnTo>
                  <a:lnTo>
                    <a:pt x="924788" y="677811"/>
                  </a:lnTo>
                  <a:lnTo>
                    <a:pt x="915835" y="641896"/>
                  </a:lnTo>
                  <a:lnTo>
                    <a:pt x="911339" y="635165"/>
                  </a:lnTo>
                  <a:lnTo>
                    <a:pt x="909104" y="628421"/>
                  </a:lnTo>
                  <a:lnTo>
                    <a:pt x="906868" y="619442"/>
                  </a:lnTo>
                  <a:lnTo>
                    <a:pt x="902385" y="612724"/>
                  </a:lnTo>
                  <a:lnTo>
                    <a:pt x="900163" y="605993"/>
                  </a:lnTo>
                  <a:lnTo>
                    <a:pt x="895667" y="601510"/>
                  </a:lnTo>
                  <a:lnTo>
                    <a:pt x="893419" y="594766"/>
                  </a:lnTo>
                  <a:lnTo>
                    <a:pt x="888949" y="588035"/>
                  </a:lnTo>
                  <a:lnTo>
                    <a:pt x="884478" y="583552"/>
                  </a:lnTo>
                  <a:lnTo>
                    <a:pt x="879995" y="576821"/>
                  </a:lnTo>
                  <a:lnTo>
                    <a:pt x="866571" y="563359"/>
                  </a:lnTo>
                  <a:lnTo>
                    <a:pt x="855357" y="554380"/>
                  </a:lnTo>
                  <a:lnTo>
                    <a:pt x="846404" y="545401"/>
                  </a:lnTo>
                  <a:lnTo>
                    <a:pt x="835215" y="538657"/>
                  </a:lnTo>
                  <a:lnTo>
                    <a:pt x="826262" y="531926"/>
                  </a:lnTo>
                  <a:lnTo>
                    <a:pt x="815060" y="527443"/>
                  </a:lnTo>
                  <a:lnTo>
                    <a:pt x="810590" y="522960"/>
                  </a:lnTo>
                  <a:lnTo>
                    <a:pt x="803871" y="520725"/>
                  </a:lnTo>
                  <a:lnTo>
                    <a:pt x="794918" y="516229"/>
                  </a:lnTo>
                  <a:lnTo>
                    <a:pt x="783704" y="511746"/>
                  </a:lnTo>
                  <a:lnTo>
                    <a:pt x="774750" y="509485"/>
                  </a:lnTo>
                  <a:lnTo>
                    <a:pt x="763562" y="505002"/>
                  </a:lnTo>
                  <a:lnTo>
                    <a:pt x="754608" y="505002"/>
                  </a:lnTo>
                  <a:lnTo>
                    <a:pt x="745655" y="502767"/>
                  </a:lnTo>
                  <a:lnTo>
                    <a:pt x="738936" y="500507"/>
                  </a:lnTo>
                  <a:lnTo>
                    <a:pt x="729970" y="498271"/>
                  </a:lnTo>
                  <a:lnTo>
                    <a:pt x="705345" y="498271"/>
                  </a:lnTo>
                  <a:lnTo>
                    <a:pt x="705345" y="98882"/>
                  </a:lnTo>
                  <a:lnTo>
                    <a:pt x="704888" y="98437"/>
                  </a:lnTo>
                  <a:lnTo>
                    <a:pt x="712063" y="96608"/>
                  </a:lnTo>
                  <a:lnTo>
                    <a:pt x="761326" y="96608"/>
                  </a:lnTo>
                  <a:lnTo>
                    <a:pt x="768032" y="98882"/>
                  </a:lnTo>
                  <a:lnTo>
                    <a:pt x="812812" y="98882"/>
                  </a:lnTo>
                  <a:lnTo>
                    <a:pt x="819543" y="101155"/>
                  </a:lnTo>
                  <a:lnTo>
                    <a:pt x="837450" y="101155"/>
                  </a:lnTo>
                  <a:lnTo>
                    <a:pt x="846404" y="103238"/>
                  </a:lnTo>
                  <a:lnTo>
                    <a:pt x="857605" y="103238"/>
                  </a:lnTo>
                  <a:lnTo>
                    <a:pt x="862076" y="105511"/>
                  </a:lnTo>
                  <a:lnTo>
                    <a:pt x="877747" y="105511"/>
                  </a:lnTo>
                  <a:lnTo>
                    <a:pt x="882243" y="107784"/>
                  </a:lnTo>
                  <a:lnTo>
                    <a:pt x="888949" y="110058"/>
                  </a:lnTo>
                  <a:lnTo>
                    <a:pt x="893419" y="110058"/>
                  </a:lnTo>
                  <a:lnTo>
                    <a:pt x="900163" y="112331"/>
                  </a:lnTo>
                  <a:lnTo>
                    <a:pt x="904633" y="112331"/>
                  </a:lnTo>
                  <a:lnTo>
                    <a:pt x="913587" y="114604"/>
                  </a:lnTo>
                  <a:lnTo>
                    <a:pt x="922540" y="116687"/>
                  </a:lnTo>
                  <a:lnTo>
                    <a:pt x="931506" y="121234"/>
                  </a:lnTo>
                  <a:lnTo>
                    <a:pt x="938225" y="123507"/>
                  </a:lnTo>
                  <a:lnTo>
                    <a:pt x="949401" y="125780"/>
                  </a:lnTo>
                  <a:lnTo>
                    <a:pt x="958367" y="128054"/>
                  </a:lnTo>
                  <a:lnTo>
                    <a:pt x="969568" y="132410"/>
                  </a:lnTo>
                  <a:lnTo>
                    <a:pt x="978522" y="134683"/>
                  </a:lnTo>
                  <a:lnTo>
                    <a:pt x="1000912" y="143776"/>
                  </a:lnTo>
                  <a:lnTo>
                    <a:pt x="1012113" y="148132"/>
                  </a:lnTo>
                  <a:lnTo>
                    <a:pt x="1023302" y="152679"/>
                  </a:lnTo>
                  <a:lnTo>
                    <a:pt x="1036751" y="159499"/>
                  </a:lnTo>
                  <a:lnTo>
                    <a:pt x="1047927" y="163855"/>
                  </a:lnTo>
                  <a:lnTo>
                    <a:pt x="1059141" y="168402"/>
                  </a:lnTo>
                  <a:lnTo>
                    <a:pt x="1072565" y="177304"/>
                  </a:lnTo>
                  <a:lnTo>
                    <a:pt x="1085989" y="184124"/>
                  </a:lnTo>
                  <a:lnTo>
                    <a:pt x="1097203" y="190754"/>
                  </a:lnTo>
                  <a:lnTo>
                    <a:pt x="1110627" y="197573"/>
                  </a:lnTo>
                  <a:lnTo>
                    <a:pt x="1124077" y="206476"/>
                  </a:lnTo>
                  <a:lnTo>
                    <a:pt x="1137500" y="213283"/>
                  </a:lnTo>
                  <a:lnTo>
                    <a:pt x="1148689" y="222186"/>
                  </a:lnTo>
                  <a:lnTo>
                    <a:pt x="1159814" y="231279"/>
                  </a:lnTo>
                  <a:lnTo>
                    <a:pt x="1186789" y="249085"/>
                  </a:lnTo>
                  <a:lnTo>
                    <a:pt x="1197914" y="258178"/>
                  </a:lnTo>
                  <a:lnTo>
                    <a:pt x="1209230" y="269354"/>
                  </a:lnTo>
                  <a:lnTo>
                    <a:pt x="1222629" y="280530"/>
                  </a:lnTo>
                  <a:lnTo>
                    <a:pt x="1233754" y="291896"/>
                  </a:lnTo>
                  <a:lnTo>
                    <a:pt x="1245069" y="305346"/>
                  </a:lnTo>
                  <a:lnTo>
                    <a:pt x="1256195" y="316522"/>
                  </a:lnTo>
                  <a:lnTo>
                    <a:pt x="1267320" y="329971"/>
                  </a:lnTo>
                  <a:lnTo>
                    <a:pt x="1278636" y="343420"/>
                  </a:lnTo>
                  <a:lnTo>
                    <a:pt x="1287500" y="356870"/>
                  </a:lnTo>
                  <a:lnTo>
                    <a:pt x="1298638" y="370319"/>
                  </a:lnTo>
                  <a:lnTo>
                    <a:pt x="1307680" y="386041"/>
                  </a:lnTo>
                  <a:lnTo>
                    <a:pt x="1318818" y="404037"/>
                  </a:lnTo>
                  <a:lnTo>
                    <a:pt x="1325600" y="419722"/>
                  </a:lnTo>
                  <a:lnTo>
                    <a:pt x="1334465" y="435444"/>
                  </a:lnTo>
                  <a:lnTo>
                    <a:pt x="1341259" y="453377"/>
                  </a:lnTo>
                  <a:lnTo>
                    <a:pt x="1350314" y="471335"/>
                  </a:lnTo>
                  <a:lnTo>
                    <a:pt x="1356918" y="489292"/>
                  </a:lnTo>
                  <a:lnTo>
                    <a:pt x="1363700" y="507250"/>
                  </a:lnTo>
                  <a:lnTo>
                    <a:pt x="1370304" y="527443"/>
                  </a:lnTo>
                  <a:lnTo>
                    <a:pt x="1377099" y="547636"/>
                  </a:lnTo>
                  <a:lnTo>
                    <a:pt x="1379359" y="570077"/>
                  </a:lnTo>
                  <a:lnTo>
                    <a:pt x="1383880" y="590270"/>
                  </a:lnTo>
                  <a:lnTo>
                    <a:pt x="1386154" y="612724"/>
                  </a:lnTo>
                  <a:lnTo>
                    <a:pt x="1390484" y="635165"/>
                  </a:lnTo>
                  <a:lnTo>
                    <a:pt x="1390484" y="657618"/>
                  </a:lnTo>
                  <a:lnTo>
                    <a:pt x="1392745" y="682294"/>
                  </a:lnTo>
                  <a:lnTo>
                    <a:pt x="1392745" y="0"/>
                  </a:lnTo>
                  <a:lnTo>
                    <a:pt x="703097" y="0"/>
                  </a:lnTo>
                  <a:lnTo>
                    <a:pt x="703097" y="96608"/>
                  </a:lnTo>
                  <a:lnTo>
                    <a:pt x="694143" y="96608"/>
                  </a:lnTo>
                  <a:lnTo>
                    <a:pt x="689673" y="94335"/>
                  </a:lnTo>
                  <a:lnTo>
                    <a:pt x="629196" y="94335"/>
                  </a:lnTo>
                  <a:lnTo>
                    <a:pt x="622490" y="96608"/>
                  </a:lnTo>
                  <a:lnTo>
                    <a:pt x="602348" y="96608"/>
                  </a:lnTo>
                  <a:lnTo>
                    <a:pt x="595630" y="98882"/>
                  </a:lnTo>
                  <a:lnTo>
                    <a:pt x="573227" y="98882"/>
                  </a:lnTo>
                  <a:lnTo>
                    <a:pt x="566508" y="101155"/>
                  </a:lnTo>
                  <a:lnTo>
                    <a:pt x="557542" y="101155"/>
                  </a:lnTo>
                  <a:lnTo>
                    <a:pt x="550837" y="103238"/>
                  </a:lnTo>
                  <a:lnTo>
                    <a:pt x="541870" y="105511"/>
                  </a:lnTo>
                  <a:lnTo>
                    <a:pt x="532917" y="105511"/>
                  </a:lnTo>
                  <a:lnTo>
                    <a:pt x="497103" y="114604"/>
                  </a:lnTo>
                  <a:lnTo>
                    <a:pt x="485902" y="116687"/>
                  </a:lnTo>
                  <a:lnTo>
                    <a:pt x="479183" y="118960"/>
                  </a:lnTo>
                  <a:lnTo>
                    <a:pt x="467982" y="121234"/>
                  </a:lnTo>
                  <a:lnTo>
                    <a:pt x="459041" y="125780"/>
                  </a:lnTo>
                  <a:lnTo>
                    <a:pt x="447840" y="128054"/>
                  </a:lnTo>
                  <a:lnTo>
                    <a:pt x="438873" y="130327"/>
                  </a:lnTo>
                  <a:lnTo>
                    <a:pt x="429920" y="134683"/>
                  </a:lnTo>
                  <a:lnTo>
                    <a:pt x="418731" y="139230"/>
                  </a:lnTo>
                  <a:lnTo>
                    <a:pt x="409778" y="141503"/>
                  </a:lnTo>
                  <a:lnTo>
                    <a:pt x="398564" y="145859"/>
                  </a:lnTo>
                  <a:lnTo>
                    <a:pt x="387362" y="148132"/>
                  </a:lnTo>
                  <a:lnTo>
                    <a:pt x="376186" y="154952"/>
                  </a:lnTo>
                  <a:lnTo>
                    <a:pt x="367220" y="157226"/>
                  </a:lnTo>
                  <a:lnTo>
                    <a:pt x="356019" y="163855"/>
                  </a:lnTo>
                  <a:lnTo>
                    <a:pt x="344830" y="168402"/>
                  </a:lnTo>
                  <a:lnTo>
                    <a:pt x="333629" y="175031"/>
                  </a:lnTo>
                  <a:lnTo>
                    <a:pt x="311238" y="184124"/>
                  </a:lnTo>
                  <a:lnTo>
                    <a:pt x="266446" y="211023"/>
                  </a:lnTo>
                  <a:lnTo>
                    <a:pt x="253022" y="217830"/>
                  </a:lnTo>
                  <a:lnTo>
                    <a:pt x="244055" y="226733"/>
                  </a:lnTo>
                  <a:lnTo>
                    <a:pt x="232879" y="233553"/>
                  </a:lnTo>
                  <a:lnTo>
                    <a:pt x="219430" y="240182"/>
                  </a:lnTo>
                  <a:lnTo>
                    <a:pt x="210464" y="249085"/>
                  </a:lnTo>
                  <a:lnTo>
                    <a:pt x="199288" y="258178"/>
                  </a:lnTo>
                  <a:lnTo>
                    <a:pt x="188087" y="264807"/>
                  </a:lnTo>
                  <a:lnTo>
                    <a:pt x="134340" y="318795"/>
                  </a:lnTo>
                  <a:lnTo>
                    <a:pt x="118668" y="338874"/>
                  </a:lnTo>
                  <a:lnTo>
                    <a:pt x="105244" y="356870"/>
                  </a:lnTo>
                  <a:lnTo>
                    <a:pt x="100761" y="368046"/>
                  </a:lnTo>
                  <a:lnTo>
                    <a:pt x="94043" y="377139"/>
                  </a:lnTo>
                  <a:lnTo>
                    <a:pt x="87325" y="388315"/>
                  </a:lnTo>
                  <a:lnTo>
                    <a:pt x="80606" y="397217"/>
                  </a:lnTo>
                  <a:lnTo>
                    <a:pt x="76123" y="406311"/>
                  </a:lnTo>
                  <a:lnTo>
                    <a:pt x="69405" y="417487"/>
                  </a:lnTo>
                  <a:lnTo>
                    <a:pt x="60452" y="435444"/>
                  </a:lnTo>
                  <a:lnTo>
                    <a:pt x="55981" y="446659"/>
                  </a:lnTo>
                  <a:lnTo>
                    <a:pt x="51485" y="455637"/>
                  </a:lnTo>
                  <a:lnTo>
                    <a:pt x="49263" y="466852"/>
                  </a:lnTo>
                  <a:lnTo>
                    <a:pt x="42532" y="475830"/>
                  </a:lnTo>
                  <a:lnTo>
                    <a:pt x="40309" y="487057"/>
                  </a:lnTo>
                  <a:lnTo>
                    <a:pt x="35814" y="496023"/>
                  </a:lnTo>
                  <a:lnTo>
                    <a:pt x="31343" y="513981"/>
                  </a:lnTo>
                  <a:lnTo>
                    <a:pt x="29108" y="525208"/>
                  </a:lnTo>
                  <a:lnTo>
                    <a:pt x="26860" y="534187"/>
                  </a:lnTo>
                  <a:lnTo>
                    <a:pt x="22390" y="543140"/>
                  </a:lnTo>
                  <a:lnTo>
                    <a:pt x="17894" y="561098"/>
                  </a:lnTo>
                  <a:lnTo>
                    <a:pt x="15671" y="567842"/>
                  </a:lnTo>
                  <a:lnTo>
                    <a:pt x="13423" y="576821"/>
                  </a:lnTo>
                  <a:lnTo>
                    <a:pt x="13423" y="585787"/>
                  </a:lnTo>
                  <a:lnTo>
                    <a:pt x="11188" y="594766"/>
                  </a:lnTo>
                  <a:lnTo>
                    <a:pt x="6718" y="608228"/>
                  </a:lnTo>
                  <a:lnTo>
                    <a:pt x="6718" y="623938"/>
                  </a:lnTo>
                  <a:lnTo>
                    <a:pt x="4470" y="630682"/>
                  </a:lnTo>
                  <a:lnTo>
                    <a:pt x="4470" y="637400"/>
                  </a:lnTo>
                  <a:lnTo>
                    <a:pt x="2222" y="644144"/>
                  </a:lnTo>
                  <a:lnTo>
                    <a:pt x="2222" y="657618"/>
                  </a:lnTo>
                  <a:lnTo>
                    <a:pt x="0" y="662089"/>
                  </a:lnTo>
                  <a:lnTo>
                    <a:pt x="0" y="704723"/>
                  </a:lnTo>
                  <a:lnTo>
                    <a:pt x="483654" y="704723"/>
                  </a:lnTo>
                  <a:lnTo>
                    <a:pt x="483654" y="693508"/>
                  </a:lnTo>
                  <a:lnTo>
                    <a:pt x="485902" y="682294"/>
                  </a:lnTo>
                  <a:lnTo>
                    <a:pt x="485902" y="671068"/>
                  </a:lnTo>
                  <a:lnTo>
                    <a:pt x="490385" y="653122"/>
                  </a:lnTo>
                  <a:lnTo>
                    <a:pt x="494855" y="641896"/>
                  </a:lnTo>
                  <a:lnTo>
                    <a:pt x="497103" y="632917"/>
                  </a:lnTo>
                  <a:lnTo>
                    <a:pt x="499338" y="626186"/>
                  </a:lnTo>
                  <a:lnTo>
                    <a:pt x="501573" y="617207"/>
                  </a:lnTo>
                  <a:lnTo>
                    <a:pt x="506056" y="610489"/>
                  </a:lnTo>
                  <a:lnTo>
                    <a:pt x="508279" y="601510"/>
                  </a:lnTo>
                  <a:lnTo>
                    <a:pt x="512775" y="597014"/>
                  </a:lnTo>
                  <a:lnTo>
                    <a:pt x="515023" y="590270"/>
                  </a:lnTo>
                  <a:lnTo>
                    <a:pt x="523951" y="576821"/>
                  </a:lnTo>
                  <a:lnTo>
                    <a:pt x="528447" y="572338"/>
                  </a:lnTo>
                  <a:lnTo>
                    <a:pt x="530694" y="565594"/>
                  </a:lnTo>
                  <a:lnTo>
                    <a:pt x="537400" y="561098"/>
                  </a:lnTo>
                  <a:lnTo>
                    <a:pt x="539635" y="554380"/>
                  </a:lnTo>
                  <a:lnTo>
                    <a:pt x="544118" y="549884"/>
                  </a:lnTo>
                  <a:lnTo>
                    <a:pt x="584428" y="520725"/>
                  </a:lnTo>
                  <a:lnTo>
                    <a:pt x="604570" y="513981"/>
                  </a:lnTo>
                  <a:lnTo>
                    <a:pt x="613524" y="507250"/>
                  </a:lnTo>
                  <a:lnTo>
                    <a:pt x="631444" y="502767"/>
                  </a:lnTo>
                  <a:lnTo>
                    <a:pt x="642645" y="500507"/>
                  </a:lnTo>
                  <a:lnTo>
                    <a:pt x="649363" y="498271"/>
                  </a:lnTo>
                  <a:lnTo>
                    <a:pt x="703097" y="498271"/>
                  </a:lnTo>
                  <a:lnTo>
                    <a:pt x="703097" y="980770"/>
                  </a:lnTo>
                  <a:lnTo>
                    <a:pt x="696379" y="983005"/>
                  </a:lnTo>
                  <a:lnTo>
                    <a:pt x="685177" y="983005"/>
                  </a:lnTo>
                  <a:lnTo>
                    <a:pt x="680707" y="985253"/>
                  </a:lnTo>
                  <a:lnTo>
                    <a:pt x="660552" y="985253"/>
                  </a:lnTo>
                  <a:lnTo>
                    <a:pt x="653834" y="987488"/>
                  </a:lnTo>
                  <a:lnTo>
                    <a:pt x="640410" y="987488"/>
                  </a:lnTo>
                  <a:lnTo>
                    <a:pt x="633691" y="989736"/>
                  </a:lnTo>
                  <a:lnTo>
                    <a:pt x="436626" y="989736"/>
                  </a:lnTo>
                  <a:lnTo>
                    <a:pt x="436626" y="1577708"/>
                  </a:lnTo>
                  <a:lnTo>
                    <a:pt x="705345" y="1577708"/>
                  </a:lnTo>
                  <a:lnTo>
                    <a:pt x="705345" y="1606867"/>
                  </a:lnTo>
                  <a:lnTo>
                    <a:pt x="727735" y="1606867"/>
                  </a:lnTo>
                  <a:lnTo>
                    <a:pt x="736688" y="1609102"/>
                  </a:lnTo>
                  <a:lnTo>
                    <a:pt x="743407" y="1609102"/>
                  </a:lnTo>
                  <a:lnTo>
                    <a:pt x="750112" y="1611363"/>
                  </a:lnTo>
                  <a:lnTo>
                    <a:pt x="759079" y="1611363"/>
                  </a:lnTo>
                  <a:lnTo>
                    <a:pt x="785952" y="1620342"/>
                  </a:lnTo>
                  <a:lnTo>
                    <a:pt x="794918" y="1622577"/>
                  </a:lnTo>
                  <a:lnTo>
                    <a:pt x="815060" y="1629321"/>
                  </a:lnTo>
                  <a:lnTo>
                    <a:pt x="821766" y="1633791"/>
                  </a:lnTo>
                  <a:lnTo>
                    <a:pt x="828509" y="1636039"/>
                  </a:lnTo>
                  <a:lnTo>
                    <a:pt x="835215" y="1640535"/>
                  </a:lnTo>
                  <a:lnTo>
                    <a:pt x="839685" y="1642770"/>
                  </a:lnTo>
                  <a:lnTo>
                    <a:pt x="846404" y="1647253"/>
                  </a:lnTo>
                  <a:lnTo>
                    <a:pt x="853122" y="1649514"/>
                  </a:lnTo>
                  <a:lnTo>
                    <a:pt x="859853" y="1656232"/>
                  </a:lnTo>
                  <a:lnTo>
                    <a:pt x="866571" y="1658493"/>
                  </a:lnTo>
                  <a:lnTo>
                    <a:pt x="873277" y="1665211"/>
                  </a:lnTo>
                  <a:lnTo>
                    <a:pt x="877747" y="1667471"/>
                  </a:lnTo>
                  <a:lnTo>
                    <a:pt x="891197" y="1676425"/>
                  </a:lnTo>
                  <a:lnTo>
                    <a:pt x="927011" y="1712341"/>
                  </a:lnTo>
                  <a:lnTo>
                    <a:pt x="931506" y="1719072"/>
                  </a:lnTo>
                  <a:lnTo>
                    <a:pt x="935977" y="1723555"/>
                  </a:lnTo>
                  <a:lnTo>
                    <a:pt x="940460" y="1730298"/>
                  </a:lnTo>
                  <a:lnTo>
                    <a:pt x="944930" y="1734794"/>
                  </a:lnTo>
                  <a:lnTo>
                    <a:pt x="953897" y="1748256"/>
                  </a:lnTo>
                  <a:lnTo>
                    <a:pt x="956132" y="1754987"/>
                  </a:lnTo>
                  <a:lnTo>
                    <a:pt x="960602" y="1759470"/>
                  </a:lnTo>
                  <a:lnTo>
                    <a:pt x="965073" y="1766189"/>
                  </a:lnTo>
                  <a:lnTo>
                    <a:pt x="967320" y="1772932"/>
                  </a:lnTo>
                  <a:lnTo>
                    <a:pt x="971816" y="1779663"/>
                  </a:lnTo>
                  <a:lnTo>
                    <a:pt x="976274" y="1793125"/>
                  </a:lnTo>
                  <a:lnTo>
                    <a:pt x="980770" y="1799856"/>
                  </a:lnTo>
                  <a:lnTo>
                    <a:pt x="982992" y="1806600"/>
                  </a:lnTo>
                  <a:lnTo>
                    <a:pt x="987488" y="1820062"/>
                  </a:lnTo>
                  <a:lnTo>
                    <a:pt x="989711" y="1829041"/>
                  </a:lnTo>
                  <a:lnTo>
                    <a:pt x="996442" y="1849234"/>
                  </a:lnTo>
                  <a:lnTo>
                    <a:pt x="998664" y="1858213"/>
                  </a:lnTo>
                  <a:lnTo>
                    <a:pt x="998664" y="1864944"/>
                  </a:lnTo>
                  <a:lnTo>
                    <a:pt x="1000912" y="1871687"/>
                  </a:lnTo>
                  <a:lnTo>
                    <a:pt x="1000912" y="1880666"/>
                  </a:lnTo>
                  <a:lnTo>
                    <a:pt x="1003160" y="1889620"/>
                  </a:lnTo>
                  <a:lnTo>
                    <a:pt x="1003160" y="1912073"/>
                  </a:lnTo>
                  <a:lnTo>
                    <a:pt x="1005382" y="1921040"/>
                  </a:lnTo>
                  <a:lnTo>
                    <a:pt x="1003160" y="1927771"/>
                  </a:lnTo>
                  <a:lnTo>
                    <a:pt x="1003160" y="1950212"/>
                  </a:lnTo>
                  <a:lnTo>
                    <a:pt x="1000912" y="1956955"/>
                  </a:lnTo>
                  <a:lnTo>
                    <a:pt x="1000912" y="1965934"/>
                  </a:lnTo>
                  <a:lnTo>
                    <a:pt x="998664" y="1972665"/>
                  </a:lnTo>
                  <a:lnTo>
                    <a:pt x="998664" y="1981644"/>
                  </a:lnTo>
                  <a:lnTo>
                    <a:pt x="991958" y="2001837"/>
                  </a:lnTo>
                  <a:lnTo>
                    <a:pt x="989711" y="2010816"/>
                  </a:lnTo>
                  <a:lnTo>
                    <a:pt x="980770" y="2037753"/>
                  </a:lnTo>
                  <a:lnTo>
                    <a:pt x="976274" y="2044471"/>
                  </a:lnTo>
                  <a:lnTo>
                    <a:pt x="971816" y="2057946"/>
                  </a:lnTo>
                  <a:lnTo>
                    <a:pt x="967320" y="2064664"/>
                  </a:lnTo>
                  <a:lnTo>
                    <a:pt x="965073" y="2071408"/>
                  </a:lnTo>
                  <a:lnTo>
                    <a:pt x="960602" y="2078126"/>
                  </a:lnTo>
                  <a:lnTo>
                    <a:pt x="956132" y="2082622"/>
                  </a:lnTo>
                  <a:lnTo>
                    <a:pt x="953897" y="2089365"/>
                  </a:lnTo>
                  <a:lnTo>
                    <a:pt x="949401" y="2096084"/>
                  </a:lnTo>
                  <a:lnTo>
                    <a:pt x="944930" y="2100580"/>
                  </a:lnTo>
                  <a:lnTo>
                    <a:pt x="935977" y="2114042"/>
                  </a:lnTo>
                  <a:lnTo>
                    <a:pt x="931506" y="2118537"/>
                  </a:lnTo>
                  <a:lnTo>
                    <a:pt x="927011" y="2125256"/>
                  </a:lnTo>
                  <a:lnTo>
                    <a:pt x="922540" y="2129752"/>
                  </a:lnTo>
                  <a:lnTo>
                    <a:pt x="918057" y="2136483"/>
                  </a:lnTo>
                  <a:lnTo>
                    <a:pt x="911339" y="2140978"/>
                  </a:lnTo>
                  <a:lnTo>
                    <a:pt x="906868" y="2145461"/>
                  </a:lnTo>
                  <a:lnTo>
                    <a:pt x="900163" y="2149945"/>
                  </a:lnTo>
                  <a:lnTo>
                    <a:pt x="895667" y="2156676"/>
                  </a:lnTo>
                  <a:lnTo>
                    <a:pt x="891197" y="2158923"/>
                  </a:lnTo>
                  <a:lnTo>
                    <a:pt x="884478" y="2163419"/>
                  </a:lnTo>
                  <a:lnTo>
                    <a:pt x="873277" y="2174633"/>
                  </a:lnTo>
                  <a:lnTo>
                    <a:pt x="866571" y="2176881"/>
                  </a:lnTo>
                  <a:lnTo>
                    <a:pt x="862076" y="2181364"/>
                  </a:lnTo>
                  <a:lnTo>
                    <a:pt x="848652" y="2190343"/>
                  </a:lnTo>
                  <a:lnTo>
                    <a:pt x="841933" y="2192591"/>
                  </a:lnTo>
                  <a:lnTo>
                    <a:pt x="828509" y="2201557"/>
                  </a:lnTo>
                  <a:lnTo>
                    <a:pt x="824014" y="2203805"/>
                  </a:lnTo>
                  <a:lnTo>
                    <a:pt x="815060" y="2206053"/>
                  </a:lnTo>
                  <a:lnTo>
                    <a:pt x="808342" y="2208301"/>
                  </a:lnTo>
                  <a:lnTo>
                    <a:pt x="801624" y="2212784"/>
                  </a:lnTo>
                  <a:lnTo>
                    <a:pt x="768032" y="2224011"/>
                  </a:lnTo>
                  <a:lnTo>
                    <a:pt x="759079" y="2224011"/>
                  </a:lnTo>
                  <a:lnTo>
                    <a:pt x="752360" y="2226246"/>
                  </a:lnTo>
                  <a:lnTo>
                    <a:pt x="743407" y="2228494"/>
                  </a:lnTo>
                  <a:lnTo>
                    <a:pt x="736688" y="2228494"/>
                  </a:lnTo>
                  <a:lnTo>
                    <a:pt x="729970" y="2230742"/>
                  </a:lnTo>
                  <a:lnTo>
                    <a:pt x="723265" y="2230742"/>
                  </a:lnTo>
                  <a:lnTo>
                    <a:pt x="714298" y="2232977"/>
                  </a:lnTo>
                  <a:lnTo>
                    <a:pt x="705345" y="2232977"/>
                  </a:lnTo>
                  <a:lnTo>
                    <a:pt x="705345" y="2271128"/>
                  </a:lnTo>
                  <a:lnTo>
                    <a:pt x="2142845" y="2273376"/>
                  </a:lnTo>
                  <a:lnTo>
                    <a:pt x="1197914" y="2006320"/>
                  </a:lnTo>
                  <a:lnTo>
                    <a:pt x="2138515" y="1873923"/>
                  </a:lnTo>
                  <a:lnTo>
                    <a:pt x="1265059" y="1649514"/>
                  </a:lnTo>
                  <a:lnTo>
                    <a:pt x="2145106" y="1476705"/>
                  </a:lnTo>
                  <a:lnTo>
                    <a:pt x="1356918" y="1256792"/>
                  </a:lnTo>
                  <a:lnTo>
                    <a:pt x="2145106" y="1095209"/>
                  </a:lnTo>
                  <a:close/>
                </a:path>
              </a:pathLst>
            </a:custGeom>
            <a:solidFill>
              <a:srgbClr val="9E2F00"/>
            </a:solidFill>
          </p:spPr>
          <p:txBody>
            <a:bodyPr wrap="square" lIns="0" tIns="0" rIns="0" bIns="0" rtlCol="0"/>
            <a:lstStyle/>
            <a:p>
              <a:endParaRPr/>
            </a:p>
          </p:txBody>
        </p:sp>
      </p:grpSp>
      <p:sp>
        <p:nvSpPr>
          <p:cNvPr id="9" name="object 9"/>
          <p:cNvSpPr txBox="1"/>
          <p:nvPr/>
        </p:nvSpPr>
        <p:spPr>
          <a:xfrm>
            <a:off x="1375641" y="3124200"/>
            <a:ext cx="9588500" cy="2826415"/>
          </a:xfrm>
          <a:prstGeom prst="rect">
            <a:avLst/>
          </a:prstGeom>
        </p:spPr>
        <p:txBody>
          <a:bodyPr vert="horz" wrap="square" lIns="0" tIns="12700" rIns="0" bIns="0" rtlCol="0">
            <a:spAutoFit/>
          </a:bodyPr>
          <a:lstStyle/>
          <a:p>
            <a:pPr marL="12700" marR="5080">
              <a:lnSpc>
                <a:spcPct val="100000"/>
              </a:lnSpc>
              <a:spcBef>
                <a:spcPts val="100"/>
              </a:spcBef>
            </a:pPr>
            <a:r>
              <a:rPr sz="2600" spc="-40" dirty="0">
                <a:cs typeface="Carlito"/>
              </a:rPr>
              <a:t>We </a:t>
            </a:r>
            <a:r>
              <a:rPr sz="2600" dirty="0">
                <a:cs typeface="Carlito"/>
              </a:rPr>
              <a:t>hope, as </a:t>
            </a:r>
            <a:r>
              <a:rPr sz="2600" spc="-10" dirty="0">
                <a:cs typeface="Carlito"/>
              </a:rPr>
              <a:t>parents/carers </a:t>
            </a:r>
            <a:r>
              <a:rPr sz="2600" dirty="0">
                <a:cs typeface="Carlito"/>
              </a:rPr>
              <a:t>you have the </a:t>
            </a:r>
            <a:r>
              <a:rPr sz="2600" spc="-5" dirty="0">
                <a:cs typeface="Carlito"/>
              </a:rPr>
              <a:t>confidence </a:t>
            </a:r>
            <a:r>
              <a:rPr sz="2600" dirty="0">
                <a:cs typeface="Carlito"/>
              </a:rPr>
              <a:t>that </a:t>
            </a:r>
            <a:r>
              <a:rPr sz="2600" spc="-5" dirty="0">
                <a:cs typeface="Carlito"/>
              </a:rPr>
              <a:t>we are providing </a:t>
            </a:r>
            <a:r>
              <a:rPr sz="2600" dirty="0">
                <a:cs typeface="Carlito"/>
              </a:rPr>
              <a:t>the </a:t>
            </a:r>
            <a:r>
              <a:rPr sz="2600" spc="-5" dirty="0">
                <a:cs typeface="Carlito"/>
              </a:rPr>
              <a:t>highest quality  education for </a:t>
            </a:r>
            <a:r>
              <a:rPr sz="2600" dirty="0">
                <a:cs typeface="Carlito"/>
              </a:rPr>
              <a:t>your </a:t>
            </a:r>
            <a:r>
              <a:rPr sz="2600" spc="-5" dirty="0">
                <a:cs typeface="Carlito"/>
              </a:rPr>
              <a:t>children. </a:t>
            </a:r>
            <a:r>
              <a:rPr sz="2600" spc="-10" dirty="0">
                <a:cs typeface="Carlito"/>
              </a:rPr>
              <a:t>As </a:t>
            </a:r>
            <a:r>
              <a:rPr sz="2600" dirty="0">
                <a:cs typeface="Carlito"/>
              </a:rPr>
              <a:t>a school </a:t>
            </a:r>
            <a:r>
              <a:rPr sz="2600" spc="-5" dirty="0">
                <a:cs typeface="Carlito"/>
              </a:rPr>
              <a:t>community we are </a:t>
            </a:r>
            <a:r>
              <a:rPr sz="2600" spc="-10" dirty="0">
                <a:cs typeface="Carlito"/>
              </a:rPr>
              <a:t>committed </a:t>
            </a:r>
            <a:r>
              <a:rPr sz="2600" spc="-15" dirty="0">
                <a:cs typeface="Carlito"/>
              </a:rPr>
              <a:t>to </a:t>
            </a:r>
            <a:r>
              <a:rPr sz="2600" spc="-5" dirty="0">
                <a:cs typeface="Carlito"/>
              </a:rPr>
              <a:t>working </a:t>
            </a:r>
            <a:r>
              <a:rPr sz="2600" spc="-10" dirty="0">
                <a:cs typeface="Carlito"/>
              </a:rPr>
              <a:t>in </a:t>
            </a:r>
            <a:r>
              <a:rPr sz="2600" spc="-5" dirty="0">
                <a:cs typeface="Carlito"/>
              </a:rPr>
              <a:t>partnership with  parents </a:t>
            </a:r>
            <a:r>
              <a:rPr sz="2600" spc="5" dirty="0">
                <a:cs typeface="Carlito"/>
              </a:rPr>
              <a:t>so </a:t>
            </a:r>
            <a:r>
              <a:rPr sz="2600" dirty="0">
                <a:cs typeface="Carlito"/>
              </a:rPr>
              <a:t>your </a:t>
            </a:r>
            <a:r>
              <a:rPr sz="2600" spc="-10" dirty="0">
                <a:cs typeface="Carlito"/>
              </a:rPr>
              <a:t>views will </a:t>
            </a:r>
            <a:r>
              <a:rPr sz="2600" dirty="0">
                <a:cs typeface="Carlito"/>
              </a:rPr>
              <a:t>be </a:t>
            </a:r>
            <a:r>
              <a:rPr sz="2600" spc="-5" dirty="0">
                <a:cs typeface="Carlito"/>
              </a:rPr>
              <a:t>greatly appreciated </a:t>
            </a:r>
            <a:r>
              <a:rPr sz="2600" spc="-15" dirty="0">
                <a:cs typeface="Carlito"/>
              </a:rPr>
              <a:t>to </a:t>
            </a:r>
            <a:r>
              <a:rPr sz="2600" dirty="0">
                <a:cs typeface="Carlito"/>
              </a:rPr>
              <a:t>further </a:t>
            </a:r>
            <a:r>
              <a:rPr sz="2600" spc="-10" dirty="0">
                <a:cs typeface="Carlito"/>
              </a:rPr>
              <a:t>inform </a:t>
            </a:r>
            <a:r>
              <a:rPr sz="2600" dirty="0">
                <a:cs typeface="Carlito"/>
              </a:rPr>
              <a:t>our </a:t>
            </a:r>
            <a:r>
              <a:rPr sz="2600" spc="-15" dirty="0" smtClean="0">
                <a:cs typeface="Carlito"/>
              </a:rPr>
              <a:t>R</a:t>
            </a:r>
            <a:r>
              <a:rPr lang="en-US" sz="2600" spc="-15" dirty="0" smtClean="0">
                <a:cs typeface="Carlito"/>
              </a:rPr>
              <a:t>SE </a:t>
            </a:r>
            <a:r>
              <a:rPr sz="2600" spc="-5" dirty="0" smtClean="0">
                <a:cs typeface="Carlito"/>
              </a:rPr>
              <a:t>policy </a:t>
            </a:r>
            <a:r>
              <a:rPr sz="2600" dirty="0">
                <a:cs typeface="Carlito"/>
              </a:rPr>
              <a:t>and</a:t>
            </a:r>
            <a:r>
              <a:rPr sz="2600" spc="110" dirty="0">
                <a:cs typeface="Carlito"/>
              </a:rPr>
              <a:t> </a:t>
            </a:r>
            <a:r>
              <a:rPr sz="2600" spc="-5" dirty="0">
                <a:cs typeface="Carlito"/>
              </a:rPr>
              <a:t>curriculum</a:t>
            </a:r>
            <a:r>
              <a:rPr sz="2600" spc="-5" dirty="0" smtClean="0">
                <a:cs typeface="Carlito"/>
              </a:rPr>
              <a:t>.</a:t>
            </a:r>
            <a:endParaRPr lang="en-US" sz="2600" spc="-5" dirty="0" smtClean="0">
              <a:cs typeface="Carlito"/>
            </a:endParaRPr>
          </a:p>
          <a:p>
            <a:pPr marL="12700" marR="5080">
              <a:lnSpc>
                <a:spcPct val="100000"/>
              </a:lnSpc>
              <a:spcBef>
                <a:spcPts val="100"/>
              </a:spcBef>
            </a:pPr>
            <a:endParaRPr sz="2600" dirty="0">
              <a:cs typeface="Carlito"/>
            </a:endParaRPr>
          </a:p>
          <a:p>
            <a:pPr marL="12700">
              <a:lnSpc>
                <a:spcPct val="100000"/>
              </a:lnSpc>
            </a:pPr>
            <a:r>
              <a:rPr sz="2600" dirty="0">
                <a:cs typeface="Carlito"/>
              </a:rPr>
              <a:t>Thank</a:t>
            </a:r>
            <a:r>
              <a:rPr sz="2600" spc="-30" dirty="0">
                <a:cs typeface="Carlito"/>
              </a:rPr>
              <a:t> </a:t>
            </a:r>
            <a:r>
              <a:rPr sz="2600" dirty="0">
                <a:cs typeface="Carlito"/>
              </a:rPr>
              <a:t>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59069"/>
            <a:ext cx="8613217" cy="689291"/>
          </a:xfrm>
          <a:prstGeom prst="rect">
            <a:avLst/>
          </a:prstGeom>
        </p:spPr>
        <p:txBody>
          <a:bodyPr vert="horz" wrap="square" lIns="0" tIns="12065" rIns="0" bIns="0" rtlCol="0">
            <a:spAutoFit/>
          </a:bodyPr>
          <a:lstStyle/>
          <a:p>
            <a:pPr marL="12700">
              <a:lnSpc>
                <a:spcPct val="100000"/>
              </a:lnSpc>
              <a:spcBef>
                <a:spcPts val="95"/>
              </a:spcBef>
            </a:pPr>
            <a:r>
              <a:rPr dirty="0">
                <a:solidFill>
                  <a:srgbClr val="000000"/>
                </a:solidFill>
                <a:latin typeface="+mj-lt"/>
              </a:rPr>
              <a:t>Why the Curriculum is Changing….</a:t>
            </a:r>
          </a:p>
        </p:txBody>
      </p:sp>
      <p:sp>
        <p:nvSpPr>
          <p:cNvPr id="3" name="object 3"/>
          <p:cNvSpPr txBox="1"/>
          <p:nvPr/>
        </p:nvSpPr>
        <p:spPr>
          <a:xfrm>
            <a:off x="234874" y="1007429"/>
            <a:ext cx="5251526" cy="4753865"/>
          </a:xfrm>
          <a:prstGeom prst="rect">
            <a:avLst/>
          </a:prstGeom>
        </p:spPr>
        <p:txBody>
          <a:bodyPr vert="horz" wrap="square" lIns="0" tIns="41910" rIns="0" bIns="0" rtlCol="0">
            <a:spAutoFit/>
          </a:bodyPr>
          <a:lstStyle/>
          <a:p>
            <a:pPr marL="241300" marR="5080" indent="-228600">
              <a:lnSpc>
                <a:spcPct val="90000"/>
              </a:lnSpc>
              <a:spcBef>
                <a:spcPts val="330"/>
              </a:spcBef>
              <a:buFont typeface="Arial"/>
              <a:buChar char="•"/>
              <a:tabLst>
                <a:tab pos="240665" algn="l"/>
                <a:tab pos="241300" algn="l"/>
              </a:tabLst>
            </a:pPr>
            <a:r>
              <a:rPr sz="2000" spc="-40" dirty="0">
                <a:cs typeface="Carlito"/>
              </a:rPr>
              <a:t>Today’s </a:t>
            </a:r>
            <a:r>
              <a:rPr sz="2000" spc="-10" dirty="0">
                <a:cs typeface="Carlito"/>
              </a:rPr>
              <a:t>children </a:t>
            </a:r>
            <a:r>
              <a:rPr sz="2000" dirty="0">
                <a:cs typeface="Carlito"/>
              </a:rPr>
              <a:t>and </a:t>
            </a:r>
            <a:r>
              <a:rPr sz="2000" spc="-5" dirty="0">
                <a:cs typeface="Carlito"/>
              </a:rPr>
              <a:t>young people </a:t>
            </a:r>
            <a:r>
              <a:rPr sz="2000" spc="-15" dirty="0">
                <a:cs typeface="Carlito"/>
              </a:rPr>
              <a:t>are </a:t>
            </a:r>
            <a:r>
              <a:rPr sz="2000" spc="-10" dirty="0">
                <a:cs typeface="Carlito"/>
              </a:rPr>
              <a:t>growing </a:t>
            </a:r>
            <a:r>
              <a:rPr sz="2000" dirty="0">
                <a:cs typeface="Carlito"/>
              </a:rPr>
              <a:t>up </a:t>
            </a:r>
            <a:r>
              <a:rPr sz="2000" spc="-5" dirty="0">
                <a:cs typeface="Carlito"/>
              </a:rPr>
              <a:t>in </a:t>
            </a:r>
            <a:r>
              <a:rPr sz="2000" dirty="0">
                <a:cs typeface="Carlito"/>
              </a:rPr>
              <a:t>an  </a:t>
            </a:r>
            <a:r>
              <a:rPr sz="2000" spc="-10" dirty="0">
                <a:cs typeface="Carlito"/>
              </a:rPr>
              <a:t>increasingly </a:t>
            </a:r>
            <a:r>
              <a:rPr sz="2000" spc="-15" dirty="0">
                <a:cs typeface="Carlito"/>
              </a:rPr>
              <a:t>complex world </a:t>
            </a:r>
            <a:r>
              <a:rPr sz="2000" dirty="0">
                <a:cs typeface="Carlito"/>
              </a:rPr>
              <a:t>and </a:t>
            </a:r>
            <a:r>
              <a:rPr sz="2000" spc="-5" dirty="0">
                <a:cs typeface="Carlito"/>
              </a:rPr>
              <a:t>living their </a:t>
            </a:r>
            <a:r>
              <a:rPr sz="2000" spc="-15" dirty="0">
                <a:cs typeface="Carlito"/>
              </a:rPr>
              <a:t>lives seamlessly  </a:t>
            </a:r>
            <a:r>
              <a:rPr sz="2000" spc="-10" dirty="0">
                <a:cs typeface="Carlito"/>
              </a:rPr>
              <a:t>on </a:t>
            </a:r>
            <a:r>
              <a:rPr sz="2000" dirty="0">
                <a:cs typeface="Carlito"/>
              </a:rPr>
              <a:t>and </a:t>
            </a:r>
            <a:r>
              <a:rPr sz="2000" spc="-10" dirty="0">
                <a:cs typeface="Carlito"/>
              </a:rPr>
              <a:t>offline. </a:t>
            </a:r>
            <a:r>
              <a:rPr sz="2000" spc="-5" dirty="0">
                <a:cs typeface="Carlito"/>
              </a:rPr>
              <a:t>This </a:t>
            </a:r>
            <a:r>
              <a:rPr sz="2000" spc="-15" dirty="0">
                <a:cs typeface="Carlito"/>
              </a:rPr>
              <a:t>presents many </a:t>
            </a:r>
            <a:r>
              <a:rPr sz="2000" spc="-10" dirty="0">
                <a:cs typeface="Carlito"/>
              </a:rPr>
              <a:t>positive </a:t>
            </a:r>
            <a:r>
              <a:rPr sz="2000" dirty="0">
                <a:cs typeface="Carlito"/>
              </a:rPr>
              <a:t>and </a:t>
            </a:r>
            <a:r>
              <a:rPr sz="2000" spc="-15" dirty="0">
                <a:cs typeface="Carlito"/>
              </a:rPr>
              <a:t>exciting  </a:t>
            </a:r>
            <a:r>
              <a:rPr lang="en-US" sz="2000" spc="-15" dirty="0" smtClean="0">
                <a:cs typeface="Carlito"/>
              </a:rPr>
              <a:t>o</a:t>
            </a:r>
            <a:r>
              <a:rPr sz="2000" spc="-5" dirty="0" smtClean="0">
                <a:cs typeface="Carlito"/>
              </a:rPr>
              <a:t>pportunities</a:t>
            </a:r>
            <a:r>
              <a:rPr sz="2000" spc="-5" dirty="0">
                <a:cs typeface="Carlito"/>
              </a:rPr>
              <a:t>, but </a:t>
            </a:r>
            <a:r>
              <a:rPr sz="2000" spc="-10" dirty="0">
                <a:cs typeface="Carlito"/>
              </a:rPr>
              <a:t>also challenges </a:t>
            </a:r>
            <a:r>
              <a:rPr sz="2000" spc="-5" dirty="0">
                <a:cs typeface="Carlito"/>
              </a:rPr>
              <a:t>and </a:t>
            </a:r>
            <a:r>
              <a:rPr sz="2000" spc="-15" dirty="0">
                <a:cs typeface="Carlito"/>
              </a:rPr>
              <a:t>risks. </a:t>
            </a:r>
            <a:r>
              <a:rPr sz="2000" spc="-5" dirty="0">
                <a:cs typeface="Carlito"/>
              </a:rPr>
              <a:t>In this  </a:t>
            </a:r>
            <a:r>
              <a:rPr sz="2000" spc="-15" dirty="0">
                <a:cs typeface="Carlito"/>
              </a:rPr>
              <a:t>environment, </a:t>
            </a:r>
            <a:r>
              <a:rPr sz="2000" spc="-10" dirty="0">
                <a:cs typeface="Carlito"/>
              </a:rPr>
              <a:t>children </a:t>
            </a:r>
            <a:r>
              <a:rPr sz="2000" dirty="0">
                <a:cs typeface="Carlito"/>
              </a:rPr>
              <a:t>and </a:t>
            </a:r>
            <a:r>
              <a:rPr sz="2000" spc="-5" dirty="0">
                <a:cs typeface="Carlito"/>
              </a:rPr>
              <a:t>young people </a:t>
            </a:r>
            <a:r>
              <a:rPr sz="2000" spc="-10" dirty="0">
                <a:cs typeface="Carlito"/>
              </a:rPr>
              <a:t>need </a:t>
            </a:r>
            <a:r>
              <a:rPr sz="2000" spc="-15" dirty="0">
                <a:cs typeface="Carlito"/>
              </a:rPr>
              <a:t>to </a:t>
            </a:r>
            <a:r>
              <a:rPr sz="2000" spc="-5" dirty="0">
                <a:cs typeface="Carlito"/>
              </a:rPr>
              <a:t>know how  </a:t>
            </a:r>
            <a:r>
              <a:rPr sz="2000" spc="-15" dirty="0">
                <a:cs typeface="Carlito"/>
              </a:rPr>
              <a:t>to </a:t>
            </a:r>
            <a:r>
              <a:rPr sz="2000" dirty="0">
                <a:cs typeface="Carlito"/>
              </a:rPr>
              <a:t>be </a:t>
            </a:r>
            <a:r>
              <a:rPr sz="2000" spc="-25" dirty="0">
                <a:cs typeface="Carlito"/>
              </a:rPr>
              <a:t>safe </a:t>
            </a:r>
            <a:r>
              <a:rPr sz="2000" spc="-5" dirty="0">
                <a:cs typeface="Carlito"/>
              </a:rPr>
              <a:t>and </a:t>
            </a:r>
            <a:r>
              <a:rPr sz="2000" spc="-25" dirty="0">
                <a:cs typeface="Carlito"/>
              </a:rPr>
              <a:t>healthy, </a:t>
            </a:r>
            <a:r>
              <a:rPr sz="2000" dirty="0">
                <a:cs typeface="Carlito"/>
              </a:rPr>
              <a:t>and </a:t>
            </a:r>
            <a:r>
              <a:rPr sz="2000" spc="-5" dirty="0">
                <a:cs typeface="Carlito"/>
              </a:rPr>
              <a:t>how </a:t>
            </a:r>
            <a:r>
              <a:rPr sz="2000" spc="-15" dirty="0">
                <a:cs typeface="Carlito"/>
              </a:rPr>
              <a:t>to </a:t>
            </a:r>
            <a:r>
              <a:rPr sz="2000" spc="-10" dirty="0">
                <a:cs typeface="Carlito"/>
              </a:rPr>
              <a:t>manage </a:t>
            </a:r>
            <a:r>
              <a:rPr sz="2000" spc="-5" dirty="0">
                <a:cs typeface="Carlito"/>
              </a:rPr>
              <a:t>their </a:t>
            </a:r>
            <a:r>
              <a:rPr sz="2000" spc="-10" dirty="0">
                <a:cs typeface="Carlito"/>
              </a:rPr>
              <a:t>academic,  personal </a:t>
            </a:r>
            <a:r>
              <a:rPr sz="2000" spc="-5" dirty="0">
                <a:cs typeface="Carlito"/>
              </a:rPr>
              <a:t>and </a:t>
            </a:r>
            <a:r>
              <a:rPr sz="2000" spc="-10" dirty="0">
                <a:cs typeface="Carlito"/>
              </a:rPr>
              <a:t>social </a:t>
            </a:r>
            <a:r>
              <a:rPr sz="2000" spc="-15" dirty="0">
                <a:cs typeface="Carlito"/>
              </a:rPr>
              <a:t>lives </a:t>
            </a:r>
            <a:r>
              <a:rPr sz="2000" spc="-5" dirty="0">
                <a:cs typeface="Carlito"/>
              </a:rPr>
              <a:t>in a </a:t>
            </a:r>
            <a:r>
              <a:rPr sz="2000" spc="-10" dirty="0">
                <a:cs typeface="Carlito"/>
              </a:rPr>
              <a:t>positive</a:t>
            </a:r>
            <a:r>
              <a:rPr sz="2000" spc="195" dirty="0">
                <a:cs typeface="Carlito"/>
              </a:rPr>
              <a:t> </a:t>
            </a:r>
            <a:r>
              <a:rPr sz="2000" spc="-60" dirty="0">
                <a:cs typeface="Carlito"/>
              </a:rPr>
              <a:t>way.</a:t>
            </a:r>
            <a:endParaRPr sz="2000" dirty="0">
              <a:cs typeface="Carlito"/>
            </a:endParaRPr>
          </a:p>
          <a:p>
            <a:pPr marL="241300" marR="320675" indent="-228600">
              <a:lnSpc>
                <a:spcPts val="2160"/>
              </a:lnSpc>
              <a:spcBef>
                <a:spcPts val="1045"/>
              </a:spcBef>
              <a:buFont typeface="Arial"/>
              <a:buChar char="•"/>
              <a:tabLst>
                <a:tab pos="241300" algn="l"/>
              </a:tabLst>
            </a:pPr>
            <a:r>
              <a:rPr sz="2000" b="1" spc="-10" dirty="0">
                <a:cs typeface="Carlito"/>
              </a:rPr>
              <a:t>The Children </a:t>
            </a:r>
            <a:r>
              <a:rPr sz="2000" b="1" dirty="0">
                <a:cs typeface="Carlito"/>
              </a:rPr>
              <a:t>and </a:t>
            </a:r>
            <a:r>
              <a:rPr sz="2000" b="1" spc="-5" dirty="0">
                <a:cs typeface="Carlito"/>
              </a:rPr>
              <a:t>Social </a:t>
            </a:r>
            <a:r>
              <a:rPr sz="2000" b="1" spc="-30" dirty="0">
                <a:cs typeface="Carlito"/>
              </a:rPr>
              <a:t>Work </a:t>
            </a:r>
            <a:r>
              <a:rPr sz="2000" b="1" spc="-5" dirty="0">
                <a:cs typeface="Carlito"/>
              </a:rPr>
              <a:t>Act 2017 </a:t>
            </a:r>
            <a:r>
              <a:rPr sz="2000" b="1" spc="-10" dirty="0">
                <a:cs typeface="Carlito"/>
              </a:rPr>
              <a:t>introduced </a:t>
            </a:r>
            <a:r>
              <a:rPr sz="2000" b="1" spc="-5" dirty="0">
                <a:cs typeface="Carlito"/>
              </a:rPr>
              <a:t>a new  </a:t>
            </a:r>
            <a:r>
              <a:rPr sz="2000" b="1" spc="-10" dirty="0">
                <a:cs typeface="Carlito"/>
              </a:rPr>
              <a:t>legislation </a:t>
            </a:r>
            <a:r>
              <a:rPr sz="2000" b="1" spc="-5" dirty="0">
                <a:cs typeface="Carlito"/>
              </a:rPr>
              <a:t>on </a:t>
            </a:r>
            <a:r>
              <a:rPr sz="2000" b="1" spc="-10" dirty="0">
                <a:cs typeface="Carlito"/>
              </a:rPr>
              <a:t>Relationships Education, Relationships </a:t>
            </a:r>
            <a:r>
              <a:rPr sz="2000" b="1" spc="-5" dirty="0">
                <a:cs typeface="Carlito"/>
              </a:rPr>
              <a:t>and  </a:t>
            </a:r>
            <a:r>
              <a:rPr sz="2000" b="1" spc="-20" dirty="0">
                <a:cs typeface="Carlito"/>
              </a:rPr>
              <a:t>Sex </a:t>
            </a:r>
            <a:r>
              <a:rPr sz="2000" b="1" spc="-10" dirty="0">
                <a:cs typeface="Carlito"/>
              </a:rPr>
              <a:t>Education, </a:t>
            </a:r>
            <a:r>
              <a:rPr sz="2000" b="1" dirty="0">
                <a:cs typeface="Carlito"/>
              </a:rPr>
              <a:t>and </a:t>
            </a:r>
            <a:r>
              <a:rPr sz="2000" b="1" spc="-10" dirty="0">
                <a:cs typeface="Carlito"/>
              </a:rPr>
              <a:t>Health Education </a:t>
            </a:r>
            <a:r>
              <a:rPr sz="2000" b="1" spc="-5" dirty="0">
                <a:cs typeface="Carlito"/>
              </a:rPr>
              <a:t>in</a:t>
            </a:r>
            <a:r>
              <a:rPr sz="2000" b="1" spc="75" dirty="0">
                <a:cs typeface="Carlito"/>
              </a:rPr>
              <a:t> </a:t>
            </a:r>
            <a:r>
              <a:rPr sz="2000" b="1" spc="-5" dirty="0">
                <a:cs typeface="Carlito"/>
              </a:rPr>
              <a:t>Schools.</a:t>
            </a:r>
            <a:endParaRPr sz="2000" b="1" dirty="0">
              <a:cs typeface="Carlito"/>
            </a:endParaRPr>
          </a:p>
          <a:p>
            <a:pPr marL="241300" indent="-228600">
              <a:lnSpc>
                <a:spcPts val="2280"/>
              </a:lnSpc>
              <a:spcBef>
                <a:spcPts val="715"/>
              </a:spcBef>
              <a:buFont typeface="Arial"/>
              <a:buChar char="•"/>
              <a:tabLst>
                <a:tab pos="241300" algn="l"/>
              </a:tabLst>
            </a:pPr>
            <a:r>
              <a:rPr sz="2000" spc="-15" dirty="0">
                <a:cs typeface="Carlito"/>
              </a:rPr>
              <a:t>Safeguarding </a:t>
            </a:r>
            <a:r>
              <a:rPr sz="2000" spc="-10" dirty="0">
                <a:cs typeface="Carlito"/>
              </a:rPr>
              <a:t>Children </a:t>
            </a:r>
            <a:r>
              <a:rPr sz="2000" spc="-5" dirty="0">
                <a:cs typeface="Carlito"/>
              </a:rPr>
              <a:t>is </a:t>
            </a:r>
            <a:r>
              <a:rPr sz="2000" spc="-15" dirty="0">
                <a:cs typeface="Carlito"/>
              </a:rPr>
              <a:t>at </a:t>
            </a:r>
            <a:r>
              <a:rPr sz="2000" spc="-5" dirty="0">
                <a:cs typeface="Carlito"/>
              </a:rPr>
              <a:t>the heart of </a:t>
            </a:r>
            <a:r>
              <a:rPr sz="2000" spc="-10" dirty="0" smtClean="0">
                <a:cs typeface="Carlito"/>
              </a:rPr>
              <a:t>Relationships</a:t>
            </a:r>
            <a:r>
              <a:rPr lang="en-US" sz="2000" spc="-10" dirty="0" smtClean="0">
                <a:cs typeface="Carlito"/>
              </a:rPr>
              <a:t>, Health</a:t>
            </a:r>
            <a:r>
              <a:rPr sz="2000" spc="175" dirty="0" smtClean="0">
                <a:cs typeface="Carlito"/>
              </a:rPr>
              <a:t> </a:t>
            </a:r>
            <a:r>
              <a:rPr sz="2000" spc="-5" dirty="0" smtClean="0">
                <a:cs typeface="Carlito"/>
              </a:rPr>
              <a:t>and</a:t>
            </a:r>
            <a:r>
              <a:rPr lang="en-US" sz="2000" spc="-5" dirty="0" smtClean="0">
                <a:cs typeface="Carlito"/>
              </a:rPr>
              <a:t> </a:t>
            </a:r>
            <a:r>
              <a:rPr sz="2000" spc="-20" dirty="0" smtClean="0">
                <a:cs typeface="Carlito"/>
              </a:rPr>
              <a:t>Sex</a:t>
            </a:r>
            <a:r>
              <a:rPr sz="2000" spc="20" dirty="0" smtClean="0">
                <a:cs typeface="Carlito"/>
              </a:rPr>
              <a:t> </a:t>
            </a:r>
            <a:r>
              <a:rPr sz="2000" spc="-10" dirty="0">
                <a:cs typeface="Carlito"/>
              </a:rPr>
              <a:t>Education.</a:t>
            </a:r>
            <a:endParaRPr sz="2000" dirty="0">
              <a:cs typeface="Carlito"/>
            </a:endParaRPr>
          </a:p>
        </p:txBody>
      </p:sp>
      <p:grpSp>
        <p:nvGrpSpPr>
          <p:cNvPr id="4" name="object 4"/>
          <p:cNvGrpSpPr/>
          <p:nvPr/>
        </p:nvGrpSpPr>
        <p:grpSpPr>
          <a:xfrm>
            <a:off x="7885176" y="1696720"/>
            <a:ext cx="3764279" cy="4837430"/>
            <a:chOff x="7885176" y="1696720"/>
            <a:chExt cx="3764279" cy="4837430"/>
          </a:xfrm>
        </p:grpSpPr>
        <p:sp>
          <p:nvSpPr>
            <p:cNvPr id="5" name="object 5"/>
            <p:cNvSpPr/>
            <p:nvPr/>
          </p:nvSpPr>
          <p:spPr>
            <a:xfrm>
              <a:off x="7885176" y="1696720"/>
              <a:ext cx="3764279" cy="37592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9530461" y="4922266"/>
              <a:ext cx="1892300" cy="1548130"/>
            </a:xfrm>
            <a:custGeom>
              <a:avLst/>
              <a:gdLst/>
              <a:ahLst/>
              <a:cxnLst/>
              <a:rect l="l" t="t" r="r" b="b"/>
              <a:pathLst>
                <a:path w="1892300" h="1548129">
                  <a:moveTo>
                    <a:pt x="0" y="1547926"/>
                  </a:moveTo>
                  <a:lnTo>
                    <a:pt x="48600" y="1541562"/>
                  </a:lnTo>
                  <a:lnTo>
                    <a:pt x="96900" y="1534184"/>
                  </a:lnTo>
                  <a:lnTo>
                    <a:pt x="144888" y="1525801"/>
                  </a:lnTo>
                  <a:lnTo>
                    <a:pt x="192551" y="1516423"/>
                  </a:lnTo>
                  <a:lnTo>
                    <a:pt x="239877" y="1506060"/>
                  </a:lnTo>
                  <a:lnTo>
                    <a:pt x="286853" y="1494723"/>
                  </a:lnTo>
                  <a:lnTo>
                    <a:pt x="333468" y="1482421"/>
                  </a:lnTo>
                  <a:lnTo>
                    <a:pt x="379710" y="1469165"/>
                  </a:lnTo>
                  <a:lnTo>
                    <a:pt x="425565" y="1454964"/>
                  </a:lnTo>
                  <a:lnTo>
                    <a:pt x="471023" y="1439828"/>
                  </a:lnTo>
                  <a:lnTo>
                    <a:pt x="516070" y="1423767"/>
                  </a:lnTo>
                  <a:lnTo>
                    <a:pt x="560695" y="1406791"/>
                  </a:lnTo>
                  <a:lnTo>
                    <a:pt x="604886" y="1388911"/>
                  </a:lnTo>
                  <a:lnTo>
                    <a:pt x="648629" y="1370136"/>
                  </a:lnTo>
                  <a:lnTo>
                    <a:pt x="691914" y="1350476"/>
                  </a:lnTo>
                  <a:lnTo>
                    <a:pt x="734727" y="1329941"/>
                  </a:lnTo>
                  <a:lnTo>
                    <a:pt x="777057" y="1308541"/>
                  </a:lnTo>
                  <a:lnTo>
                    <a:pt x="818891" y="1286287"/>
                  </a:lnTo>
                  <a:lnTo>
                    <a:pt x="860217" y="1263187"/>
                  </a:lnTo>
                  <a:lnTo>
                    <a:pt x="901023" y="1239253"/>
                  </a:lnTo>
                  <a:lnTo>
                    <a:pt x="941298" y="1214493"/>
                  </a:lnTo>
                  <a:lnTo>
                    <a:pt x="981027" y="1188919"/>
                  </a:lnTo>
                  <a:lnTo>
                    <a:pt x="1020200" y="1162540"/>
                  </a:lnTo>
                  <a:lnTo>
                    <a:pt x="1058805" y="1135366"/>
                  </a:lnTo>
                  <a:lnTo>
                    <a:pt x="1096828" y="1107407"/>
                  </a:lnTo>
                  <a:lnTo>
                    <a:pt x="1134258" y="1078673"/>
                  </a:lnTo>
                  <a:lnTo>
                    <a:pt x="1171082" y="1049173"/>
                  </a:lnTo>
                  <a:lnTo>
                    <a:pt x="1207289" y="1018919"/>
                  </a:lnTo>
                  <a:lnTo>
                    <a:pt x="1242866" y="987920"/>
                  </a:lnTo>
                  <a:lnTo>
                    <a:pt x="1277802" y="956186"/>
                  </a:lnTo>
                  <a:lnTo>
                    <a:pt x="1312082" y="923726"/>
                  </a:lnTo>
                  <a:lnTo>
                    <a:pt x="1345697" y="890552"/>
                  </a:lnTo>
                  <a:lnTo>
                    <a:pt x="1378633" y="856672"/>
                  </a:lnTo>
                  <a:lnTo>
                    <a:pt x="1410878" y="822097"/>
                  </a:lnTo>
                  <a:lnTo>
                    <a:pt x="1442420" y="786838"/>
                  </a:lnTo>
                  <a:lnTo>
                    <a:pt x="1473247" y="750903"/>
                  </a:lnTo>
                  <a:lnTo>
                    <a:pt x="1503346" y="714302"/>
                  </a:lnTo>
                  <a:lnTo>
                    <a:pt x="1532706" y="677047"/>
                  </a:lnTo>
                  <a:lnTo>
                    <a:pt x="1561314" y="639146"/>
                  </a:lnTo>
                  <a:lnTo>
                    <a:pt x="1589157" y="600610"/>
                  </a:lnTo>
                  <a:lnTo>
                    <a:pt x="1616225" y="561449"/>
                  </a:lnTo>
                  <a:lnTo>
                    <a:pt x="1642504" y="521673"/>
                  </a:lnTo>
                  <a:lnTo>
                    <a:pt x="1667983" y="481291"/>
                  </a:lnTo>
                  <a:lnTo>
                    <a:pt x="1692649" y="440314"/>
                  </a:lnTo>
                  <a:lnTo>
                    <a:pt x="1716490" y="398752"/>
                  </a:lnTo>
                  <a:lnTo>
                    <a:pt x="1739493" y="356614"/>
                  </a:lnTo>
                  <a:lnTo>
                    <a:pt x="1761648" y="313911"/>
                  </a:lnTo>
                  <a:lnTo>
                    <a:pt x="1782940" y="270653"/>
                  </a:lnTo>
                  <a:lnTo>
                    <a:pt x="1803359" y="226849"/>
                  </a:lnTo>
                  <a:lnTo>
                    <a:pt x="1822892" y="182510"/>
                  </a:lnTo>
                  <a:lnTo>
                    <a:pt x="1841526" y="137646"/>
                  </a:lnTo>
                  <a:lnTo>
                    <a:pt x="1859250" y="92266"/>
                  </a:lnTo>
                  <a:lnTo>
                    <a:pt x="1876052" y="46380"/>
                  </a:lnTo>
                  <a:lnTo>
                    <a:pt x="1891919" y="0"/>
                  </a:lnTo>
                </a:path>
              </a:pathLst>
            </a:custGeom>
            <a:ln w="126999">
              <a:solidFill>
                <a:srgbClr val="FFC000"/>
              </a:solidFill>
              <a:prstDash val="lgDash"/>
            </a:ln>
          </p:spPr>
          <p:txBody>
            <a:bodyPr wrap="square" lIns="0" tIns="0" rIns="0" bIns="0" rtlCol="0"/>
            <a:lstStyle/>
            <a:p>
              <a:endParaRPr/>
            </a:p>
          </p:txBody>
        </p:sp>
        <p:sp>
          <p:nvSpPr>
            <p:cNvPr id="7" name="object 7"/>
            <p:cNvSpPr/>
            <p:nvPr/>
          </p:nvSpPr>
          <p:spPr>
            <a:xfrm>
              <a:off x="10302240" y="1969008"/>
              <a:ext cx="664845" cy="649605"/>
            </a:xfrm>
            <a:custGeom>
              <a:avLst/>
              <a:gdLst/>
              <a:ahLst/>
              <a:cxnLst/>
              <a:rect l="l" t="t" r="r" b="b"/>
              <a:pathLst>
                <a:path w="664845" h="649605">
                  <a:moveTo>
                    <a:pt x="332231" y="0"/>
                  </a:moveTo>
                  <a:lnTo>
                    <a:pt x="283130" y="3518"/>
                  </a:lnTo>
                  <a:lnTo>
                    <a:pt x="236268" y="13740"/>
                  </a:lnTo>
                  <a:lnTo>
                    <a:pt x="192159" y="30162"/>
                  </a:lnTo>
                  <a:lnTo>
                    <a:pt x="151315" y="52285"/>
                  </a:lnTo>
                  <a:lnTo>
                    <a:pt x="114251" y="79606"/>
                  </a:lnTo>
                  <a:lnTo>
                    <a:pt x="81481" y="111624"/>
                  </a:lnTo>
                  <a:lnTo>
                    <a:pt x="53517" y="147837"/>
                  </a:lnTo>
                  <a:lnTo>
                    <a:pt x="30873" y="187743"/>
                  </a:lnTo>
                  <a:lnTo>
                    <a:pt x="14064" y="230843"/>
                  </a:lnTo>
                  <a:lnTo>
                    <a:pt x="3601" y="276632"/>
                  </a:lnTo>
                  <a:lnTo>
                    <a:pt x="0" y="324612"/>
                  </a:lnTo>
                  <a:lnTo>
                    <a:pt x="3601" y="372591"/>
                  </a:lnTo>
                  <a:lnTo>
                    <a:pt x="14064" y="418380"/>
                  </a:lnTo>
                  <a:lnTo>
                    <a:pt x="30873" y="461480"/>
                  </a:lnTo>
                  <a:lnTo>
                    <a:pt x="53517" y="501386"/>
                  </a:lnTo>
                  <a:lnTo>
                    <a:pt x="81481" y="537599"/>
                  </a:lnTo>
                  <a:lnTo>
                    <a:pt x="114251" y="569617"/>
                  </a:lnTo>
                  <a:lnTo>
                    <a:pt x="151315" y="596938"/>
                  </a:lnTo>
                  <a:lnTo>
                    <a:pt x="192159" y="619061"/>
                  </a:lnTo>
                  <a:lnTo>
                    <a:pt x="236268" y="635483"/>
                  </a:lnTo>
                  <a:lnTo>
                    <a:pt x="283130" y="645705"/>
                  </a:lnTo>
                  <a:lnTo>
                    <a:pt x="332231" y="649224"/>
                  </a:lnTo>
                  <a:lnTo>
                    <a:pt x="381333" y="645705"/>
                  </a:lnTo>
                  <a:lnTo>
                    <a:pt x="428195" y="635483"/>
                  </a:lnTo>
                  <a:lnTo>
                    <a:pt x="472304" y="619061"/>
                  </a:lnTo>
                  <a:lnTo>
                    <a:pt x="513148" y="596938"/>
                  </a:lnTo>
                  <a:lnTo>
                    <a:pt x="550212" y="569617"/>
                  </a:lnTo>
                  <a:lnTo>
                    <a:pt x="582982" y="537599"/>
                  </a:lnTo>
                  <a:lnTo>
                    <a:pt x="610946" y="501386"/>
                  </a:lnTo>
                  <a:lnTo>
                    <a:pt x="633590" y="461480"/>
                  </a:lnTo>
                  <a:lnTo>
                    <a:pt x="650399" y="418380"/>
                  </a:lnTo>
                  <a:lnTo>
                    <a:pt x="660862" y="372591"/>
                  </a:lnTo>
                  <a:lnTo>
                    <a:pt x="664463" y="324612"/>
                  </a:lnTo>
                  <a:lnTo>
                    <a:pt x="660862" y="276632"/>
                  </a:lnTo>
                  <a:lnTo>
                    <a:pt x="650399" y="230843"/>
                  </a:lnTo>
                  <a:lnTo>
                    <a:pt x="633590" y="187743"/>
                  </a:lnTo>
                  <a:lnTo>
                    <a:pt x="610946" y="147837"/>
                  </a:lnTo>
                  <a:lnTo>
                    <a:pt x="582982" y="111624"/>
                  </a:lnTo>
                  <a:lnTo>
                    <a:pt x="550212" y="79606"/>
                  </a:lnTo>
                  <a:lnTo>
                    <a:pt x="513148" y="52285"/>
                  </a:lnTo>
                  <a:lnTo>
                    <a:pt x="472304" y="30162"/>
                  </a:lnTo>
                  <a:lnTo>
                    <a:pt x="428195" y="13740"/>
                  </a:lnTo>
                  <a:lnTo>
                    <a:pt x="381333" y="3518"/>
                  </a:lnTo>
                  <a:lnTo>
                    <a:pt x="332231" y="0"/>
                  </a:lnTo>
                  <a:close/>
                </a:path>
              </a:pathLst>
            </a:custGeom>
            <a:solidFill>
              <a:srgbClr val="EC7C30"/>
            </a:solidFill>
          </p:spPr>
          <p:txBody>
            <a:bodyPr wrap="square" lIns="0" tIns="0" rIns="0" bIns="0" rtlCol="0"/>
            <a:lstStyle/>
            <a:p>
              <a:endParaRPr/>
            </a:p>
          </p:txBody>
        </p:sp>
      </p:grpSp>
      <p:pic>
        <p:nvPicPr>
          <p:cNvPr id="8" name="Picture 2" descr="Image previ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013291"/>
            <a:ext cx="6432297" cy="48242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4166870" cy="6858000"/>
          </a:xfrm>
          <a:custGeom>
            <a:avLst/>
            <a:gdLst/>
            <a:ahLst/>
            <a:cxnLst/>
            <a:rect l="l" t="t" r="r" b="b"/>
            <a:pathLst>
              <a:path w="4166870" h="6858000">
                <a:moveTo>
                  <a:pt x="2259203" y="0"/>
                </a:moveTo>
                <a:lnTo>
                  <a:pt x="0" y="0"/>
                </a:lnTo>
                <a:lnTo>
                  <a:pt x="0" y="6857999"/>
                </a:lnTo>
                <a:lnTo>
                  <a:pt x="2259203" y="6857999"/>
                </a:lnTo>
                <a:lnTo>
                  <a:pt x="2387473" y="6775778"/>
                </a:lnTo>
                <a:lnTo>
                  <a:pt x="2427059" y="6748686"/>
                </a:lnTo>
                <a:lnTo>
                  <a:pt x="2466306" y="6721137"/>
                </a:lnTo>
                <a:lnTo>
                  <a:pt x="2505209" y="6693136"/>
                </a:lnTo>
                <a:lnTo>
                  <a:pt x="2543765" y="6664686"/>
                </a:lnTo>
                <a:lnTo>
                  <a:pt x="2581969" y="6635792"/>
                </a:lnTo>
                <a:lnTo>
                  <a:pt x="2619817" y="6606457"/>
                </a:lnTo>
                <a:lnTo>
                  <a:pt x="2657307" y="6576685"/>
                </a:lnTo>
                <a:lnTo>
                  <a:pt x="2694433" y="6546479"/>
                </a:lnTo>
                <a:lnTo>
                  <a:pt x="2731193" y="6515844"/>
                </a:lnTo>
                <a:lnTo>
                  <a:pt x="2767582" y="6484784"/>
                </a:lnTo>
                <a:lnTo>
                  <a:pt x="2803597" y="6453301"/>
                </a:lnTo>
                <a:lnTo>
                  <a:pt x="2839233" y="6421401"/>
                </a:lnTo>
                <a:lnTo>
                  <a:pt x="2874488" y="6389086"/>
                </a:lnTo>
                <a:lnTo>
                  <a:pt x="2909356" y="6356362"/>
                </a:lnTo>
                <a:lnTo>
                  <a:pt x="2943835" y="6323230"/>
                </a:lnTo>
                <a:lnTo>
                  <a:pt x="2977921" y="6289696"/>
                </a:lnTo>
                <a:lnTo>
                  <a:pt x="3011609" y="6255763"/>
                </a:lnTo>
                <a:lnTo>
                  <a:pt x="3044896" y="6221435"/>
                </a:lnTo>
                <a:lnTo>
                  <a:pt x="3077778" y="6186716"/>
                </a:lnTo>
                <a:lnTo>
                  <a:pt x="3110252" y="6151609"/>
                </a:lnTo>
                <a:lnTo>
                  <a:pt x="3142313" y="6116118"/>
                </a:lnTo>
                <a:lnTo>
                  <a:pt x="3173957" y="6080248"/>
                </a:lnTo>
                <a:lnTo>
                  <a:pt x="3205181" y="6044002"/>
                </a:lnTo>
                <a:lnTo>
                  <a:pt x="3235982" y="6007384"/>
                </a:lnTo>
                <a:lnTo>
                  <a:pt x="3266354" y="5970397"/>
                </a:lnTo>
                <a:lnTo>
                  <a:pt x="3296295" y="5933046"/>
                </a:lnTo>
                <a:lnTo>
                  <a:pt x="3325800" y="5895333"/>
                </a:lnTo>
                <a:lnTo>
                  <a:pt x="3354866" y="5857265"/>
                </a:lnTo>
                <a:lnTo>
                  <a:pt x="3383489" y="5818842"/>
                </a:lnTo>
                <a:lnTo>
                  <a:pt x="3411665" y="5780071"/>
                </a:lnTo>
                <a:lnTo>
                  <a:pt x="3439390" y="5740954"/>
                </a:lnTo>
                <a:lnTo>
                  <a:pt x="3466661" y="5701496"/>
                </a:lnTo>
                <a:lnTo>
                  <a:pt x="3493474" y="5661700"/>
                </a:lnTo>
                <a:lnTo>
                  <a:pt x="3519824" y="5621569"/>
                </a:lnTo>
                <a:lnTo>
                  <a:pt x="3545708" y="5581109"/>
                </a:lnTo>
                <a:lnTo>
                  <a:pt x="3571122" y="5540322"/>
                </a:lnTo>
                <a:lnTo>
                  <a:pt x="3596063" y="5499213"/>
                </a:lnTo>
                <a:lnTo>
                  <a:pt x="3620526" y="5457784"/>
                </a:lnTo>
                <a:lnTo>
                  <a:pt x="3644508" y="5416041"/>
                </a:lnTo>
                <a:lnTo>
                  <a:pt x="3668005" y="5373987"/>
                </a:lnTo>
                <a:lnTo>
                  <a:pt x="3691013" y="5331626"/>
                </a:lnTo>
                <a:lnTo>
                  <a:pt x="3713528" y="5288961"/>
                </a:lnTo>
                <a:lnTo>
                  <a:pt x="3735547" y="5245996"/>
                </a:lnTo>
                <a:lnTo>
                  <a:pt x="3757066" y="5202736"/>
                </a:lnTo>
                <a:lnTo>
                  <a:pt x="3778080" y="5159183"/>
                </a:lnTo>
                <a:lnTo>
                  <a:pt x="3798586" y="5115342"/>
                </a:lnTo>
                <a:lnTo>
                  <a:pt x="3818580" y="5071217"/>
                </a:lnTo>
                <a:lnTo>
                  <a:pt x="3838059" y="5026811"/>
                </a:lnTo>
                <a:lnTo>
                  <a:pt x="3857019" y="4982129"/>
                </a:lnTo>
                <a:lnTo>
                  <a:pt x="3875455" y="4937174"/>
                </a:lnTo>
                <a:lnTo>
                  <a:pt x="3893364" y="4891949"/>
                </a:lnTo>
                <a:lnTo>
                  <a:pt x="3910742" y="4846459"/>
                </a:lnTo>
                <a:lnTo>
                  <a:pt x="3927585" y="4800708"/>
                </a:lnTo>
                <a:lnTo>
                  <a:pt x="3943890" y="4754699"/>
                </a:lnTo>
                <a:lnTo>
                  <a:pt x="3959653" y="4708436"/>
                </a:lnTo>
                <a:lnTo>
                  <a:pt x="3974869" y="4661923"/>
                </a:lnTo>
                <a:lnTo>
                  <a:pt x="3989536" y="4615164"/>
                </a:lnTo>
                <a:lnTo>
                  <a:pt x="4003649" y="4568162"/>
                </a:lnTo>
                <a:lnTo>
                  <a:pt x="4017204" y="4520922"/>
                </a:lnTo>
                <a:lnTo>
                  <a:pt x="4030197" y="4473447"/>
                </a:lnTo>
                <a:lnTo>
                  <a:pt x="4042626" y="4425741"/>
                </a:lnTo>
                <a:lnTo>
                  <a:pt x="4054485" y="4377808"/>
                </a:lnTo>
                <a:lnTo>
                  <a:pt x="4065772" y="4329652"/>
                </a:lnTo>
                <a:lnTo>
                  <a:pt x="4076481" y="4281276"/>
                </a:lnTo>
                <a:lnTo>
                  <a:pt x="4086611" y="4232684"/>
                </a:lnTo>
                <a:lnTo>
                  <a:pt x="4096156" y="4183881"/>
                </a:lnTo>
                <a:lnTo>
                  <a:pt x="4105112" y="4134870"/>
                </a:lnTo>
                <a:lnTo>
                  <a:pt x="4113477" y="4085654"/>
                </a:lnTo>
                <a:lnTo>
                  <a:pt x="4121246" y="4036238"/>
                </a:lnTo>
                <a:lnTo>
                  <a:pt x="4128416" y="3986625"/>
                </a:lnTo>
                <a:lnTo>
                  <a:pt x="4134982" y="3936819"/>
                </a:lnTo>
                <a:lnTo>
                  <a:pt x="4140941" y="3886825"/>
                </a:lnTo>
                <a:lnTo>
                  <a:pt x="4146289" y="3836645"/>
                </a:lnTo>
                <a:lnTo>
                  <a:pt x="4151022" y="3786284"/>
                </a:lnTo>
                <a:lnTo>
                  <a:pt x="4155136" y="3735745"/>
                </a:lnTo>
                <a:lnTo>
                  <a:pt x="4158628" y="3685033"/>
                </a:lnTo>
                <a:lnTo>
                  <a:pt x="4161493" y="3634151"/>
                </a:lnTo>
                <a:lnTo>
                  <a:pt x="4163728" y="3583103"/>
                </a:lnTo>
                <a:lnTo>
                  <a:pt x="4165330" y="3531892"/>
                </a:lnTo>
                <a:lnTo>
                  <a:pt x="4166293" y="3480523"/>
                </a:lnTo>
                <a:lnTo>
                  <a:pt x="4166616" y="3429000"/>
                </a:lnTo>
                <a:lnTo>
                  <a:pt x="4166293" y="3377476"/>
                </a:lnTo>
                <a:lnTo>
                  <a:pt x="4165330" y="3326107"/>
                </a:lnTo>
                <a:lnTo>
                  <a:pt x="4163728" y="3274897"/>
                </a:lnTo>
                <a:lnTo>
                  <a:pt x="4161493" y="3223849"/>
                </a:lnTo>
                <a:lnTo>
                  <a:pt x="4158628" y="3172967"/>
                </a:lnTo>
                <a:lnTo>
                  <a:pt x="4155136" y="3122255"/>
                </a:lnTo>
                <a:lnTo>
                  <a:pt x="4151022" y="3071716"/>
                </a:lnTo>
                <a:lnTo>
                  <a:pt x="4146289" y="3021356"/>
                </a:lnTo>
                <a:lnTo>
                  <a:pt x="4140941" y="2971176"/>
                </a:lnTo>
                <a:lnTo>
                  <a:pt x="4134982" y="2921182"/>
                </a:lnTo>
                <a:lnTo>
                  <a:pt x="4128416" y="2871377"/>
                </a:lnTo>
                <a:lnTo>
                  <a:pt x="4121246" y="2821765"/>
                </a:lnTo>
                <a:lnTo>
                  <a:pt x="4113477" y="2772349"/>
                </a:lnTo>
                <a:lnTo>
                  <a:pt x="4105112" y="2723134"/>
                </a:lnTo>
                <a:lnTo>
                  <a:pt x="4096156" y="2674123"/>
                </a:lnTo>
                <a:lnTo>
                  <a:pt x="4086611" y="2625320"/>
                </a:lnTo>
                <a:lnTo>
                  <a:pt x="4076481" y="2576729"/>
                </a:lnTo>
                <a:lnTo>
                  <a:pt x="4065772" y="2528354"/>
                </a:lnTo>
                <a:lnTo>
                  <a:pt x="4054485" y="2480198"/>
                </a:lnTo>
                <a:lnTo>
                  <a:pt x="4042626" y="2432266"/>
                </a:lnTo>
                <a:lnTo>
                  <a:pt x="4030197" y="2384560"/>
                </a:lnTo>
                <a:lnTo>
                  <a:pt x="4017204" y="2337086"/>
                </a:lnTo>
                <a:lnTo>
                  <a:pt x="4003649" y="2289846"/>
                </a:lnTo>
                <a:lnTo>
                  <a:pt x="3989536" y="2242846"/>
                </a:lnTo>
                <a:lnTo>
                  <a:pt x="3974869" y="2196087"/>
                </a:lnTo>
                <a:lnTo>
                  <a:pt x="3959653" y="2149575"/>
                </a:lnTo>
                <a:lnTo>
                  <a:pt x="3943890" y="2103312"/>
                </a:lnTo>
                <a:lnTo>
                  <a:pt x="3927585" y="2057304"/>
                </a:lnTo>
                <a:lnTo>
                  <a:pt x="3910742" y="2011553"/>
                </a:lnTo>
                <a:lnTo>
                  <a:pt x="3893364" y="1966064"/>
                </a:lnTo>
                <a:lnTo>
                  <a:pt x="3875455" y="1920840"/>
                </a:lnTo>
                <a:lnTo>
                  <a:pt x="3857019" y="1875885"/>
                </a:lnTo>
                <a:lnTo>
                  <a:pt x="3838059" y="1831203"/>
                </a:lnTo>
                <a:lnTo>
                  <a:pt x="3818580" y="1786797"/>
                </a:lnTo>
                <a:lnTo>
                  <a:pt x="3798586" y="1742673"/>
                </a:lnTo>
                <a:lnTo>
                  <a:pt x="3778080" y="1698832"/>
                </a:lnTo>
                <a:lnTo>
                  <a:pt x="3757066" y="1655280"/>
                </a:lnTo>
                <a:lnTo>
                  <a:pt x="3735547" y="1612020"/>
                </a:lnTo>
                <a:lnTo>
                  <a:pt x="3713528" y="1569055"/>
                </a:lnTo>
                <a:lnTo>
                  <a:pt x="3691013" y="1526391"/>
                </a:lnTo>
                <a:lnTo>
                  <a:pt x="3668005" y="1484029"/>
                </a:lnTo>
                <a:lnTo>
                  <a:pt x="3644508" y="1441975"/>
                </a:lnTo>
                <a:lnTo>
                  <a:pt x="3620526" y="1400232"/>
                </a:lnTo>
                <a:lnTo>
                  <a:pt x="3596063" y="1358804"/>
                </a:lnTo>
                <a:lnTo>
                  <a:pt x="3571122" y="1317694"/>
                </a:lnTo>
                <a:lnTo>
                  <a:pt x="3545708" y="1276907"/>
                </a:lnTo>
                <a:lnTo>
                  <a:pt x="3519824" y="1236446"/>
                </a:lnTo>
                <a:lnTo>
                  <a:pt x="3493474" y="1196316"/>
                </a:lnTo>
                <a:lnTo>
                  <a:pt x="3466661" y="1156519"/>
                </a:lnTo>
                <a:lnTo>
                  <a:pt x="3439390" y="1117060"/>
                </a:lnTo>
                <a:lnTo>
                  <a:pt x="3411665" y="1077943"/>
                </a:lnTo>
                <a:lnTo>
                  <a:pt x="3383489" y="1039171"/>
                </a:lnTo>
                <a:lnTo>
                  <a:pt x="3354866" y="1000748"/>
                </a:lnTo>
                <a:lnTo>
                  <a:pt x="3325800" y="962678"/>
                </a:lnTo>
                <a:lnTo>
                  <a:pt x="3296295" y="924965"/>
                </a:lnTo>
                <a:lnTo>
                  <a:pt x="3266354" y="887613"/>
                </a:lnTo>
                <a:lnTo>
                  <a:pt x="3235982" y="850625"/>
                </a:lnTo>
                <a:lnTo>
                  <a:pt x="3205181" y="814006"/>
                </a:lnTo>
                <a:lnTo>
                  <a:pt x="3173957" y="777758"/>
                </a:lnTo>
                <a:lnTo>
                  <a:pt x="3142313" y="741886"/>
                </a:lnTo>
                <a:lnTo>
                  <a:pt x="3110252" y="706395"/>
                </a:lnTo>
                <a:lnTo>
                  <a:pt x="3077778" y="671286"/>
                </a:lnTo>
                <a:lnTo>
                  <a:pt x="3044896" y="636565"/>
                </a:lnTo>
                <a:lnTo>
                  <a:pt x="3011609" y="602235"/>
                </a:lnTo>
                <a:lnTo>
                  <a:pt x="2977921" y="568300"/>
                </a:lnTo>
                <a:lnTo>
                  <a:pt x="2943835" y="534764"/>
                </a:lnTo>
                <a:lnTo>
                  <a:pt x="2909356" y="501631"/>
                </a:lnTo>
                <a:lnTo>
                  <a:pt x="2874488" y="468903"/>
                </a:lnTo>
                <a:lnTo>
                  <a:pt x="2839233" y="436586"/>
                </a:lnTo>
                <a:lnTo>
                  <a:pt x="2803597" y="404684"/>
                </a:lnTo>
                <a:lnTo>
                  <a:pt x="2767582" y="373198"/>
                </a:lnTo>
                <a:lnTo>
                  <a:pt x="2731193" y="342135"/>
                </a:lnTo>
                <a:lnTo>
                  <a:pt x="2694433" y="311497"/>
                </a:lnTo>
                <a:lnTo>
                  <a:pt x="2657307" y="281288"/>
                </a:lnTo>
                <a:lnTo>
                  <a:pt x="2619817" y="251513"/>
                </a:lnTo>
                <a:lnTo>
                  <a:pt x="2581969" y="222174"/>
                </a:lnTo>
                <a:lnTo>
                  <a:pt x="2543765" y="193276"/>
                </a:lnTo>
                <a:lnTo>
                  <a:pt x="2505209" y="164823"/>
                </a:lnTo>
                <a:lnTo>
                  <a:pt x="2466306" y="136818"/>
                </a:lnTo>
                <a:lnTo>
                  <a:pt x="2427059" y="109265"/>
                </a:lnTo>
                <a:lnTo>
                  <a:pt x="2387473" y="82169"/>
                </a:lnTo>
                <a:lnTo>
                  <a:pt x="2259203" y="0"/>
                </a:lnTo>
                <a:close/>
              </a:path>
            </a:pathLst>
          </a:custGeom>
          <a:solidFill>
            <a:srgbClr val="EC7C30"/>
          </a:solidFill>
        </p:spPr>
        <p:txBody>
          <a:bodyPr wrap="square" lIns="0" tIns="0" rIns="0" bIns="0" rtlCol="0"/>
          <a:lstStyle/>
          <a:p>
            <a:endParaRPr/>
          </a:p>
        </p:txBody>
      </p:sp>
      <p:sp>
        <p:nvSpPr>
          <p:cNvPr id="3" name="object 3"/>
          <p:cNvSpPr txBox="1"/>
          <p:nvPr/>
        </p:nvSpPr>
        <p:spPr>
          <a:xfrm>
            <a:off x="228600" y="1460957"/>
            <a:ext cx="3562299" cy="3735895"/>
          </a:xfrm>
          <a:prstGeom prst="rect">
            <a:avLst/>
          </a:prstGeom>
        </p:spPr>
        <p:txBody>
          <a:bodyPr vert="horz" wrap="square" lIns="0" tIns="78740" rIns="0" bIns="0" rtlCol="0">
            <a:spAutoFit/>
          </a:bodyPr>
          <a:lstStyle/>
          <a:p>
            <a:pPr marL="12700" marR="5080">
              <a:lnSpc>
                <a:spcPct val="90000"/>
              </a:lnSpc>
              <a:spcBef>
                <a:spcPts val="620"/>
              </a:spcBef>
            </a:pPr>
            <a:r>
              <a:rPr sz="4400" dirty="0">
                <a:solidFill>
                  <a:srgbClr val="FFFFFF"/>
                </a:solidFill>
                <a:latin typeface="+mj-lt"/>
                <a:cs typeface="Arial"/>
              </a:rPr>
              <a:t>Why is  Relationships  and Sex (RSE)  Education in  Schools  Important?</a:t>
            </a:r>
            <a:endParaRPr sz="4400" dirty="0">
              <a:latin typeface="+mj-lt"/>
              <a:cs typeface="Arial"/>
            </a:endParaRPr>
          </a:p>
        </p:txBody>
      </p:sp>
      <p:sp>
        <p:nvSpPr>
          <p:cNvPr id="4" name="object 4"/>
          <p:cNvSpPr/>
          <p:nvPr/>
        </p:nvSpPr>
        <p:spPr>
          <a:xfrm>
            <a:off x="9592056" y="4497323"/>
            <a:ext cx="2042160" cy="2040889"/>
          </a:xfrm>
          <a:custGeom>
            <a:avLst/>
            <a:gdLst/>
            <a:ahLst/>
            <a:cxnLst/>
            <a:rect l="l" t="t" r="r" b="b"/>
            <a:pathLst>
              <a:path w="2042159" h="2040890">
                <a:moveTo>
                  <a:pt x="0" y="2040636"/>
                </a:moveTo>
                <a:lnTo>
                  <a:pt x="48205" y="2040078"/>
                </a:lnTo>
                <a:lnTo>
                  <a:pt x="96136" y="2038414"/>
                </a:lnTo>
                <a:lnTo>
                  <a:pt x="143781" y="2035656"/>
                </a:lnTo>
                <a:lnTo>
                  <a:pt x="191128" y="2031816"/>
                </a:lnTo>
                <a:lnTo>
                  <a:pt x="238165" y="2026907"/>
                </a:lnTo>
                <a:lnTo>
                  <a:pt x="284878" y="2020939"/>
                </a:lnTo>
                <a:lnTo>
                  <a:pt x="331257" y="2013927"/>
                </a:lnTo>
                <a:lnTo>
                  <a:pt x="377288" y="2005882"/>
                </a:lnTo>
                <a:lnTo>
                  <a:pt x="422959" y="1996815"/>
                </a:lnTo>
                <a:lnTo>
                  <a:pt x="468258" y="1986741"/>
                </a:lnTo>
                <a:lnTo>
                  <a:pt x="513174" y="1975670"/>
                </a:lnTo>
                <a:lnTo>
                  <a:pt x="557693" y="1963615"/>
                </a:lnTo>
                <a:lnTo>
                  <a:pt x="601803" y="1950588"/>
                </a:lnTo>
                <a:lnTo>
                  <a:pt x="645493" y="1936602"/>
                </a:lnTo>
                <a:lnTo>
                  <a:pt x="688749" y="1921669"/>
                </a:lnTo>
                <a:lnTo>
                  <a:pt x="731560" y="1905801"/>
                </a:lnTo>
                <a:lnTo>
                  <a:pt x="773913" y="1889010"/>
                </a:lnTo>
                <a:lnTo>
                  <a:pt x="815796" y="1871308"/>
                </a:lnTo>
                <a:lnTo>
                  <a:pt x="857198" y="1852708"/>
                </a:lnTo>
                <a:lnTo>
                  <a:pt x="898104" y="1833223"/>
                </a:lnTo>
                <a:lnTo>
                  <a:pt x="938504" y="1812863"/>
                </a:lnTo>
                <a:lnTo>
                  <a:pt x="978385" y="1791642"/>
                </a:lnTo>
                <a:lnTo>
                  <a:pt x="1017735" y="1769572"/>
                </a:lnTo>
                <a:lnTo>
                  <a:pt x="1056541" y="1746665"/>
                </a:lnTo>
                <a:lnTo>
                  <a:pt x="1094792" y="1722933"/>
                </a:lnTo>
                <a:lnTo>
                  <a:pt x="1132475" y="1698388"/>
                </a:lnTo>
                <a:lnTo>
                  <a:pt x="1169577" y="1673043"/>
                </a:lnTo>
                <a:lnTo>
                  <a:pt x="1206087" y="1646911"/>
                </a:lnTo>
                <a:lnTo>
                  <a:pt x="1241992" y="1620002"/>
                </a:lnTo>
                <a:lnTo>
                  <a:pt x="1277280" y="1592330"/>
                </a:lnTo>
                <a:lnTo>
                  <a:pt x="1311939" y="1563907"/>
                </a:lnTo>
                <a:lnTo>
                  <a:pt x="1345957" y="1534745"/>
                </a:lnTo>
                <a:lnTo>
                  <a:pt x="1379320" y="1504856"/>
                </a:lnTo>
                <a:lnTo>
                  <a:pt x="1412018" y="1474252"/>
                </a:lnTo>
                <a:lnTo>
                  <a:pt x="1444037" y="1442947"/>
                </a:lnTo>
                <a:lnTo>
                  <a:pt x="1475366" y="1410951"/>
                </a:lnTo>
                <a:lnTo>
                  <a:pt x="1505992" y="1378277"/>
                </a:lnTo>
                <a:lnTo>
                  <a:pt x="1535903" y="1344938"/>
                </a:lnTo>
                <a:lnTo>
                  <a:pt x="1565086" y="1310946"/>
                </a:lnTo>
                <a:lnTo>
                  <a:pt x="1593530" y="1276313"/>
                </a:lnTo>
                <a:lnTo>
                  <a:pt x="1621223" y="1241051"/>
                </a:lnTo>
                <a:lnTo>
                  <a:pt x="1648151" y="1205172"/>
                </a:lnTo>
                <a:lnTo>
                  <a:pt x="1674302" y="1168689"/>
                </a:lnTo>
                <a:lnTo>
                  <a:pt x="1699666" y="1131614"/>
                </a:lnTo>
                <a:lnTo>
                  <a:pt x="1724228" y="1093960"/>
                </a:lnTo>
                <a:lnTo>
                  <a:pt x="1747977" y="1055738"/>
                </a:lnTo>
                <a:lnTo>
                  <a:pt x="1770901" y="1016960"/>
                </a:lnTo>
                <a:lnTo>
                  <a:pt x="1792987" y="977640"/>
                </a:lnTo>
                <a:lnTo>
                  <a:pt x="1814224" y="937789"/>
                </a:lnTo>
                <a:lnTo>
                  <a:pt x="1834598" y="897419"/>
                </a:lnTo>
                <a:lnTo>
                  <a:pt x="1854098" y="856543"/>
                </a:lnTo>
                <a:lnTo>
                  <a:pt x="1872711" y="815173"/>
                </a:lnTo>
                <a:lnTo>
                  <a:pt x="1890425" y="773321"/>
                </a:lnTo>
                <a:lnTo>
                  <a:pt x="1907228" y="731000"/>
                </a:lnTo>
                <a:lnTo>
                  <a:pt x="1923108" y="688221"/>
                </a:lnTo>
                <a:lnTo>
                  <a:pt x="1938052" y="644998"/>
                </a:lnTo>
                <a:lnTo>
                  <a:pt x="1952048" y="601341"/>
                </a:lnTo>
                <a:lnTo>
                  <a:pt x="1965084" y="557265"/>
                </a:lnTo>
                <a:lnTo>
                  <a:pt x="1977148" y="512779"/>
                </a:lnTo>
                <a:lnTo>
                  <a:pt x="1988226" y="467898"/>
                </a:lnTo>
                <a:lnTo>
                  <a:pt x="1998308" y="422633"/>
                </a:lnTo>
                <a:lnTo>
                  <a:pt x="2007381" y="376997"/>
                </a:lnTo>
                <a:lnTo>
                  <a:pt x="2015432" y="331001"/>
                </a:lnTo>
                <a:lnTo>
                  <a:pt x="2022449" y="284658"/>
                </a:lnTo>
                <a:lnTo>
                  <a:pt x="2028421" y="237981"/>
                </a:lnTo>
                <a:lnTo>
                  <a:pt x="2033334" y="190980"/>
                </a:lnTo>
                <a:lnTo>
                  <a:pt x="2037177" y="143670"/>
                </a:lnTo>
                <a:lnTo>
                  <a:pt x="2039937" y="96062"/>
                </a:lnTo>
                <a:lnTo>
                  <a:pt x="2041602" y="48167"/>
                </a:lnTo>
                <a:lnTo>
                  <a:pt x="2042160" y="0"/>
                </a:lnTo>
              </a:path>
            </a:pathLst>
          </a:custGeom>
          <a:ln w="127000">
            <a:solidFill>
              <a:srgbClr val="FFC000"/>
            </a:solidFill>
            <a:prstDash val="lgDash"/>
          </a:ln>
        </p:spPr>
        <p:txBody>
          <a:bodyPr wrap="square" lIns="0" tIns="0" rIns="0" bIns="0" rtlCol="0"/>
          <a:lstStyle/>
          <a:p>
            <a:endParaRPr/>
          </a:p>
        </p:txBody>
      </p:sp>
      <p:sp>
        <p:nvSpPr>
          <p:cNvPr id="5" name="object 5"/>
          <p:cNvSpPr txBox="1"/>
          <p:nvPr/>
        </p:nvSpPr>
        <p:spPr>
          <a:xfrm>
            <a:off x="4527296" y="542366"/>
            <a:ext cx="6678930" cy="5143716"/>
          </a:xfrm>
          <a:prstGeom prst="rect">
            <a:avLst/>
          </a:prstGeom>
        </p:spPr>
        <p:txBody>
          <a:bodyPr vert="horz" wrap="square" lIns="0" tIns="44450" rIns="0" bIns="0" rtlCol="0">
            <a:spAutoFit/>
          </a:bodyPr>
          <a:lstStyle/>
          <a:p>
            <a:pPr marL="241300" marR="23495" indent="-228600">
              <a:lnSpc>
                <a:spcPts val="1939"/>
              </a:lnSpc>
              <a:spcBef>
                <a:spcPts val="350"/>
              </a:spcBef>
              <a:buFont typeface="Arial"/>
              <a:buChar char="•"/>
              <a:tabLst>
                <a:tab pos="240665" algn="l"/>
                <a:tab pos="241300" algn="l"/>
              </a:tabLst>
            </a:pPr>
            <a:r>
              <a:rPr sz="2400" b="1" spc="-10" dirty="0">
                <a:cs typeface="Carlito"/>
              </a:rPr>
              <a:t>High quality </a:t>
            </a:r>
            <a:r>
              <a:rPr sz="2400" b="1" spc="-15" dirty="0">
                <a:cs typeface="Carlito"/>
              </a:rPr>
              <a:t>RSE </a:t>
            </a:r>
            <a:r>
              <a:rPr sz="2400" b="1" spc="-10" dirty="0">
                <a:cs typeface="Carlito"/>
              </a:rPr>
              <a:t>helps </a:t>
            </a:r>
            <a:r>
              <a:rPr sz="2400" b="1" spc="-15" dirty="0">
                <a:cs typeface="Carlito"/>
              </a:rPr>
              <a:t>create safe </a:t>
            </a:r>
            <a:r>
              <a:rPr sz="2400" b="1" spc="-5" dirty="0">
                <a:cs typeface="Carlito"/>
              </a:rPr>
              <a:t>school </a:t>
            </a:r>
            <a:r>
              <a:rPr sz="2400" b="1" spc="-10" dirty="0">
                <a:cs typeface="Carlito"/>
              </a:rPr>
              <a:t>communities </a:t>
            </a:r>
            <a:r>
              <a:rPr sz="2400" b="1" spc="-5" dirty="0">
                <a:cs typeface="Carlito"/>
              </a:rPr>
              <a:t>in which  </a:t>
            </a:r>
            <a:r>
              <a:rPr sz="2400" b="1" spc="-15" dirty="0">
                <a:cs typeface="Carlito"/>
              </a:rPr>
              <a:t>students </a:t>
            </a:r>
            <a:r>
              <a:rPr sz="2400" b="1" spc="-10" dirty="0">
                <a:cs typeface="Carlito"/>
              </a:rPr>
              <a:t>can </a:t>
            </a:r>
            <a:r>
              <a:rPr sz="2400" b="1" spc="-35" dirty="0">
                <a:cs typeface="Carlito"/>
              </a:rPr>
              <a:t>grow, </a:t>
            </a:r>
            <a:r>
              <a:rPr sz="2400" b="1" spc="-5" dirty="0">
                <a:cs typeface="Carlito"/>
              </a:rPr>
              <a:t>learn, and </a:t>
            </a:r>
            <a:r>
              <a:rPr sz="2400" b="1" spc="-10" dirty="0">
                <a:cs typeface="Carlito"/>
              </a:rPr>
              <a:t>develop positive, healthy behaviour </a:t>
            </a:r>
            <a:r>
              <a:rPr sz="2400" b="1" spc="-15" dirty="0">
                <a:cs typeface="Carlito"/>
              </a:rPr>
              <a:t>for  life, </a:t>
            </a:r>
            <a:r>
              <a:rPr sz="2400" b="1" spc="-5" dirty="0">
                <a:cs typeface="Carlito"/>
              </a:rPr>
              <a:t>and </a:t>
            </a:r>
            <a:r>
              <a:rPr sz="2400" b="1" spc="-15" dirty="0">
                <a:cs typeface="Carlito"/>
              </a:rPr>
              <a:t>for </a:t>
            </a:r>
            <a:r>
              <a:rPr sz="2400" b="1" spc="-10" dirty="0">
                <a:cs typeface="Carlito"/>
              </a:rPr>
              <a:t>the following</a:t>
            </a:r>
            <a:r>
              <a:rPr sz="2400" b="1" spc="100" dirty="0">
                <a:cs typeface="Carlito"/>
              </a:rPr>
              <a:t> </a:t>
            </a:r>
            <a:r>
              <a:rPr sz="2400" b="1" spc="-10" dirty="0">
                <a:cs typeface="Carlito"/>
              </a:rPr>
              <a:t>reasons:</a:t>
            </a:r>
            <a:endParaRPr sz="2400" b="1" dirty="0">
              <a:cs typeface="Carlito"/>
            </a:endParaRPr>
          </a:p>
          <a:p>
            <a:pPr marL="241300" marR="113664" indent="-228600">
              <a:lnSpc>
                <a:spcPct val="90000"/>
              </a:lnSpc>
              <a:spcBef>
                <a:spcPts val="990"/>
              </a:spcBef>
              <a:buFont typeface="Arial"/>
              <a:buChar char="•"/>
              <a:tabLst>
                <a:tab pos="240665" algn="l"/>
                <a:tab pos="241300" algn="l"/>
              </a:tabLst>
            </a:pPr>
            <a:r>
              <a:rPr sz="1800" spc="-15" dirty="0">
                <a:cs typeface="Carlito"/>
              </a:rPr>
              <a:t>RSE plays </a:t>
            </a:r>
            <a:r>
              <a:rPr sz="1800" dirty="0">
                <a:cs typeface="Carlito"/>
              </a:rPr>
              <a:t>a </a:t>
            </a:r>
            <a:r>
              <a:rPr sz="1800" spc="-10" dirty="0">
                <a:cs typeface="Carlito"/>
              </a:rPr>
              <a:t>vital </a:t>
            </a:r>
            <a:r>
              <a:rPr sz="1800" spc="-5" dirty="0">
                <a:cs typeface="Carlito"/>
              </a:rPr>
              <a:t>part in schools </a:t>
            </a:r>
            <a:r>
              <a:rPr sz="1800" spc="-10" dirty="0">
                <a:cs typeface="Carlito"/>
              </a:rPr>
              <a:t>fulfilling their </a:t>
            </a:r>
            <a:r>
              <a:rPr sz="1800" spc="-15" dirty="0">
                <a:cs typeface="Carlito"/>
              </a:rPr>
              <a:t>statutory </a:t>
            </a:r>
            <a:r>
              <a:rPr sz="1800" spc="-10" dirty="0">
                <a:cs typeface="Carlito"/>
              </a:rPr>
              <a:t>duties </a:t>
            </a:r>
            <a:r>
              <a:rPr sz="1800" spc="-15" dirty="0">
                <a:cs typeface="Carlito"/>
              </a:rPr>
              <a:t>to  </a:t>
            </a:r>
            <a:r>
              <a:rPr sz="1800" spc="-10" dirty="0">
                <a:cs typeface="Carlito"/>
              </a:rPr>
              <a:t>protect </a:t>
            </a:r>
            <a:r>
              <a:rPr sz="1800" spc="-5" dirty="0">
                <a:cs typeface="Carlito"/>
              </a:rPr>
              <a:t>and </a:t>
            </a:r>
            <a:r>
              <a:rPr sz="1800" spc="-15" dirty="0">
                <a:cs typeface="Carlito"/>
              </a:rPr>
              <a:t>safeguard </a:t>
            </a:r>
            <a:r>
              <a:rPr sz="1800" spc="-10" dirty="0">
                <a:cs typeface="Carlito"/>
              </a:rPr>
              <a:t>their </a:t>
            </a:r>
            <a:r>
              <a:rPr sz="1800" spc="-15" dirty="0">
                <a:cs typeface="Carlito"/>
              </a:rPr>
              <a:t>students. </a:t>
            </a:r>
            <a:r>
              <a:rPr sz="1800" spc="-20" dirty="0">
                <a:cs typeface="Carlito"/>
              </a:rPr>
              <a:t>Ofsted </a:t>
            </a:r>
            <a:r>
              <a:rPr sz="1800" spc="-5" dirty="0">
                <a:cs typeface="Carlito"/>
              </a:rPr>
              <a:t>is clear </a:t>
            </a:r>
            <a:r>
              <a:rPr sz="1800" spc="-10" dirty="0">
                <a:cs typeface="Carlito"/>
              </a:rPr>
              <a:t>that </a:t>
            </a:r>
            <a:r>
              <a:rPr sz="1800" spc="-5" dirty="0">
                <a:cs typeface="Carlito"/>
              </a:rPr>
              <a:t>schools  </a:t>
            </a:r>
            <a:r>
              <a:rPr sz="1800" spc="-15" dirty="0">
                <a:cs typeface="Carlito"/>
              </a:rPr>
              <a:t>must </a:t>
            </a:r>
            <a:r>
              <a:rPr sz="1800" spc="-20" dirty="0">
                <a:cs typeface="Carlito"/>
              </a:rPr>
              <a:t>have </a:t>
            </a:r>
            <a:r>
              <a:rPr sz="1800" dirty="0">
                <a:cs typeface="Carlito"/>
              </a:rPr>
              <a:t>a </a:t>
            </a:r>
            <a:r>
              <a:rPr sz="1800" spc="-20" dirty="0">
                <a:cs typeface="Carlito"/>
              </a:rPr>
              <a:t>preventative </a:t>
            </a:r>
            <a:r>
              <a:rPr sz="1800" spc="-15" dirty="0">
                <a:cs typeface="Carlito"/>
              </a:rPr>
              <a:t>programme </a:t>
            </a:r>
            <a:r>
              <a:rPr sz="1800" spc="-10" dirty="0">
                <a:cs typeface="Carlito"/>
              </a:rPr>
              <a:t>that enables </a:t>
            </a:r>
            <a:r>
              <a:rPr sz="1800" spc="-15" dirty="0">
                <a:cs typeface="Carlito"/>
              </a:rPr>
              <a:t>students to </a:t>
            </a:r>
            <a:r>
              <a:rPr sz="1800" spc="-5" dirty="0">
                <a:cs typeface="Carlito"/>
              </a:rPr>
              <a:t>learn  about </a:t>
            </a:r>
            <a:r>
              <a:rPr sz="1800" spc="-15" dirty="0">
                <a:cs typeface="Carlito"/>
              </a:rPr>
              <a:t>safety </a:t>
            </a:r>
            <a:r>
              <a:rPr sz="1800" spc="-5" dirty="0">
                <a:cs typeface="Carlito"/>
              </a:rPr>
              <a:t>and </a:t>
            </a:r>
            <a:r>
              <a:rPr sz="1800" spc="-15" dirty="0">
                <a:cs typeface="Carlito"/>
              </a:rPr>
              <a:t>risks </a:t>
            </a:r>
            <a:r>
              <a:rPr sz="1800" spc="-5" dirty="0">
                <a:cs typeface="Carlito"/>
              </a:rPr>
              <a:t>in</a:t>
            </a:r>
            <a:r>
              <a:rPr sz="1800" spc="85" dirty="0">
                <a:cs typeface="Carlito"/>
              </a:rPr>
              <a:t> </a:t>
            </a:r>
            <a:r>
              <a:rPr sz="1800" spc="-10" dirty="0">
                <a:cs typeface="Carlito"/>
              </a:rPr>
              <a:t>relationships.</a:t>
            </a:r>
            <a:endParaRPr sz="1800" dirty="0">
              <a:cs typeface="Carlito"/>
            </a:endParaRPr>
          </a:p>
          <a:p>
            <a:pPr marL="241300" marR="5080" indent="-228600">
              <a:lnSpc>
                <a:spcPct val="90000"/>
              </a:lnSpc>
              <a:spcBef>
                <a:spcPts val="1010"/>
              </a:spcBef>
              <a:buFont typeface="Arial"/>
              <a:buChar char="•"/>
              <a:tabLst>
                <a:tab pos="240665" algn="l"/>
                <a:tab pos="241300" algn="l"/>
              </a:tabLst>
            </a:pPr>
            <a:r>
              <a:rPr sz="1800" spc="-5" dirty="0">
                <a:cs typeface="Carlito"/>
              </a:rPr>
              <a:t>Schools </a:t>
            </a:r>
            <a:r>
              <a:rPr sz="1800" spc="-10" dirty="0">
                <a:cs typeface="Carlito"/>
              </a:rPr>
              <a:t>maintain </a:t>
            </a:r>
            <a:r>
              <a:rPr sz="1800" dirty="0">
                <a:cs typeface="Carlito"/>
              </a:rPr>
              <a:t>a </a:t>
            </a:r>
            <a:r>
              <a:rPr sz="1800" spc="-15" dirty="0">
                <a:cs typeface="Carlito"/>
              </a:rPr>
              <a:t>statutory </a:t>
            </a:r>
            <a:r>
              <a:rPr sz="1800" spc="-10" dirty="0">
                <a:cs typeface="Carlito"/>
              </a:rPr>
              <a:t>obligation under </a:t>
            </a:r>
            <a:r>
              <a:rPr sz="1800" spc="-5" dirty="0">
                <a:cs typeface="Carlito"/>
              </a:rPr>
              <a:t>the </a:t>
            </a:r>
            <a:r>
              <a:rPr sz="1800" spc="-15" dirty="0">
                <a:cs typeface="Carlito"/>
              </a:rPr>
              <a:t>Children </a:t>
            </a:r>
            <a:r>
              <a:rPr sz="1800" spc="-5" dirty="0">
                <a:cs typeface="Carlito"/>
              </a:rPr>
              <a:t>Act (2004)  </a:t>
            </a:r>
            <a:r>
              <a:rPr sz="1800" spc="-15" dirty="0">
                <a:cs typeface="Carlito"/>
              </a:rPr>
              <a:t>to </a:t>
            </a:r>
            <a:r>
              <a:rPr sz="1800" spc="-10" dirty="0">
                <a:cs typeface="Carlito"/>
              </a:rPr>
              <a:t>promote their </a:t>
            </a:r>
            <a:r>
              <a:rPr sz="1800" spc="-15" dirty="0">
                <a:cs typeface="Carlito"/>
              </a:rPr>
              <a:t>students’ </a:t>
            </a:r>
            <a:r>
              <a:rPr sz="1800" spc="-10" dirty="0">
                <a:cs typeface="Carlito"/>
              </a:rPr>
              <a:t>wellbeing </a:t>
            </a:r>
            <a:r>
              <a:rPr sz="1800" spc="-5" dirty="0">
                <a:cs typeface="Carlito"/>
              </a:rPr>
              <a:t>and </a:t>
            </a:r>
            <a:r>
              <a:rPr sz="1800" spc="-10" dirty="0">
                <a:cs typeface="Carlito"/>
              </a:rPr>
              <a:t>under </a:t>
            </a:r>
            <a:r>
              <a:rPr sz="1800" spc="-5" dirty="0">
                <a:cs typeface="Carlito"/>
              </a:rPr>
              <a:t>the </a:t>
            </a:r>
            <a:r>
              <a:rPr sz="1800" spc="-10" dirty="0">
                <a:cs typeface="Carlito"/>
              </a:rPr>
              <a:t>Education </a:t>
            </a:r>
            <a:r>
              <a:rPr sz="1800" spc="-5" dirty="0">
                <a:cs typeface="Carlito"/>
              </a:rPr>
              <a:t>Act  </a:t>
            </a:r>
            <a:r>
              <a:rPr sz="1800" dirty="0">
                <a:cs typeface="Carlito"/>
              </a:rPr>
              <a:t>(2002) </a:t>
            </a:r>
            <a:r>
              <a:rPr sz="1800" spc="-15" dirty="0">
                <a:cs typeface="Carlito"/>
              </a:rPr>
              <a:t>to prepare </a:t>
            </a:r>
            <a:r>
              <a:rPr sz="1800" spc="-10" dirty="0">
                <a:cs typeface="Carlito"/>
              </a:rPr>
              <a:t>children </a:t>
            </a:r>
            <a:r>
              <a:rPr sz="1800" spc="-5" dirty="0">
                <a:cs typeface="Carlito"/>
              </a:rPr>
              <a:t>and </a:t>
            </a:r>
            <a:r>
              <a:rPr sz="1800" spc="-10" dirty="0">
                <a:cs typeface="Carlito"/>
              </a:rPr>
              <a:t>young </a:t>
            </a:r>
            <a:r>
              <a:rPr sz="1800" spc="-5" dirty="0">
                <a:cs typeface="Carlito"/>
              </a:rPr>
              <a:t>people </a:t>
            </a:r>
            <a:r>
              <a:rPr sz="1800" spc="-15" dirty="0">
                <a:cs typeface="Carlito"/>
              </a:rPr>
              <a:t>for </a:t>
            </a:r>
            <a:r>
              <a:rPr sz="1800" spc="-10" dirty="0">
                <a:cs typeface="Carlito"/>
              </a:rPr>
              <a:t>the challenges,  opportunities </a:t>
            </a:r>
            <a:r>
              <a:rPr sz="1800" spc="-5" dirty="0">
                <a:cs typeface="Carlito"/>
              </a:rPr>
              <a:t>and </a:t>
            </a:r>
            <a:r>
              <a:rPr sz="1800" spc="-10" dirty="0">
                <a:cs typeface="Carlito"/>
              </a:rPr>
              <a:t>responsibilities </a:t>
            </a:r>
            <a:r>
              <a:rPr sz="1800" dirty="0">
                <a:cs typeface="Carlito"/>
              </a:rPr>
              <a:t>of </a:t>
            </a:r>
            <a:r>
              <a:rPr sz="1800" spc="-10" dirty="0">
                <a:cs typeface="Carlito"/>
              </a:rPr>
              <a:t>adult </a:t>
            </a:r>
            <a:r>
              <a:rPr sz="1800" spc="-20" dirty="0">
                <a:cs typeface="Carlito"/>
              </a:rPr>
              <a:t>life. </a:t>
            </a:r>
            <a:r>
              <a:rPr sz="1800" dirty="0">
                <a:cs typeface="Carlito"/>
              </a:rPr>
              <a:t>A </a:t>
            </a:r>
            <a:r>
              <a:rPr sz="1800" spc="-15" dirty="0">
                <a:cs typeface="Carlito"/>
              </a:rPr>
              <a:t>comprehensive RSE  programme </a:t>
            </a:r>
            <a:r>
              <a:rPr sz="1800" spc="-10" dirty="0">
                <a:cs typeface="Carlito"/>
              </a:rPr>
              <a:t>can </a:t>
            </a:r>
            <a:r>
              <a:rPr sz="1800" spc="-15" dirty="0">
                <a:cs typeface="Carlito"/>
              </a:rPr>
              <a:t>have </a:t>
            </a:r>
            <a:r>
              <a:rPr sz="1800" dirty="0">
                <a:cs typeface="Carlito"/>
              </a:rPr>
              <a:t>a </a:t>
            </a:r>
            <a:r>
              <a:rPr sz="1800" spc="-10" dirty="0">
                <a:cs typeface="Carlito"/>
              </a:rPr>
              <a:t>positive </a:t>
            </a:r>
            <a:r>
              <a:rPr sz="1800" spc="-5" dirty="0">
                <a:cs typeface="Carlito"/>
              </a:rPr>
              <a:t>impact </a:t>
            </a:r>
            <a:r>
              <a:rPr sz="1800" dirty="0">
                <a:cs typeface="Carlito"/>
              </a:rPr>
              <a:t>on </a:t>
            </a:r>
            <a:r>
              <a:rPr sz="1800" spc="-15" dirty="0">
                <a:cs typeface="Carlito"/>
              </a:rPr>
              <a:t>students’ </a:t>
            </a:r>
            <a:r>
              <a:rPr sz="1800" spc="-5" dirty="0">
                <a:cs typeface="Carlito"/>
              </a:rPr>
              <a:t>health and  </a:t>
            </a:r>
            <a:r>
              <a:rPr sz="1800" spc="-10" dirty="0">
                <a:cs typeface="Carlito"/>
              </a:rPr>
              <a:t>wellbeing </a:t>
            </a:r>
            <a:r>
              <a:rPr sz="1800" spc="-5" dirty="0">
                <a:cs typeface="Carlito"/>
              </a:rPr>
              <a:t>and </a:t>
            </a:r>
            <a:r>
              <a:rPr sz="1800" spc="-10" dirty="0">
                <a:cs typeface="Carlito"/>
              </a:rPr>
              <a:t>their </a:t>
            </a:r>
            <a:r>
              <a:rPr sz="1800" spc="-5" dirty="0">
                <a:cs typeface="Carlito"/>
              </a:rPr>
              <a:t>ability </a:t>
            </a:r>
            <a:r>
              <a:rPr sz="1800" spc="-15" dirty="0">
                <a:cs typeface="Carlito"/>
              </a:rPr>
              <a:t>to </a:t>
            </a:r>
            <a:r>
              <a:rPr sz="1800" spc="-10" dirty="0">
                <a:cs typeface="Carlito"/>
              </a:rPr>
              <a:t>achieve, </a:t>
            </a:r>
            <a:r>
              <a:rPr sz="1800" spc="-5" dirty="0">
                <a:cs typeface="Carlito"/>
              </a:rPr>
              <a:t>and </a:t>
            </a:r>
            <a:r>
              <a:rPr sz="1800" spc="-10" dirty="0">
                <a:cs typeface="Carlito"/>
              </a:rPr>
              <a:t>can play </a:t>
            </a:r>
            <a:r>
              <a:rPr sz="1800" dirty="0">
                <a:cs typeface="Carlito"/>
              </a:rPr>
              <a:t>a </a:t>
            </a:r>
            <a:r>
              <a:rPr sz="1800" spc="-5" dirty="0">
                <a:cs typeface="Carlito"/>
              </a:rPr>
              <a:t>crucial part </a:t>
            </a:r>
            <a:r>
              <a:rPr sz="1800" dirty="0">
                <a:cs typeface="Carlito"/>
              </a:rPr>
              <a:t>in  </a:t>
            </a:r>
            <a:r>
              <a:rPr sz="1800" spc="-10" dirty="0">
                <a:cs typeface="Carlito"/>
              </a:rPr>
              <a:t>meeting these</a:t>
            </a:r>
            <a:r>
              <a:rPr sz="1800" spc="75" dirty="0">
                <a:cs typeface="Carlito"/>
              </a:rPr>
              <a:t> </a:t>
            </a:r>
            <a:r>
              <a:rPr sz="1800" spc="-10" dirty="0">
                <a:cs typeface="Carlito"/>
              </a:rPr>
              <a:t>obligations.</a:t>
            </a:r>
            <a:endParaRPr sz="1800" dirty="0">
              <a:cs typeface="Carlito"/>
            </a:endParaRPr>
          </a:p>
          <a:p>
            <a:pPr marL="241300" marR="36195" indent="-228600">
              <a:lnSpc>
                <a:spcPct val="90000"/>
              </a:lnSpc>
              <a:spcBef>
                <a:spcPts val="985"/>
              </a:spcBef>
              <a:buFont typeface="Arial"/>
              <a:buChar char="•"/>
              <a:tabLst>
                <a:tab pos="240665" algn="l"/>
                <a:tab pos="241300" algn="l"/>
              </a:tabLst>
            </a:pPr>
            <a:r>
              <a:rPr sz="1800" spc="-20" dirty="0">
                <a:cs typeface="Carlito"/>
              </a:rPr>
              <a:t>Technology </a:t>
            </a:r>
            <a:r>
              <a:rPr sz="1800" spc="-5" dirty="0">
                <a:cs typeface="Carlito"/>
              </a:rPr>
              <a:t>is </a:t>
            </a:r>
            <a:r>
              <a:rPr sz="1800" spc="-10" dirty="0">
                <a:cs typeface="Carlito"/>
              </a:rPr>
              <a:t>evolving </a:t>
            </a:r>
            <a:r>
              <a:rPr sz="1800" spc="-15" dirty="0">
                <a:cs typeface="Carlito"/>
              </a:rPr>
              <a:t>at </a:t>
            </a:r>
            <a:r>
              <a:rPr sz="1800" dirty="0">
                <a:cs typeface="Carlito"/>
              </a:rPr>
              <a:t>a </a:t>
            </a:r>
            <a:r>
              <a:rPr sz="1800" spc="-10" dirty="0">
                <a:cs typeface="Carlito"/>
              </a:rPr>
              <a:t>tremendous </a:t>
            </a:r>
            <a:r>
              <a:rPr sz="1800" spc="-5" dirty="0">
                <a:cs typeface="Carlito"/>
              </a:rPr>
              <a:t>pace. The </a:t>
            </a:r>
            <a:r>
              <a:rPr sz="1800" spc="-10" dirty="0">
                <a:cs typeface="Carlito"/>
              </a:rPr>
              <a:t>need </a:t>
            </a:r>
            <a:r>
              <a:rPr sz="1800" spc="-15" dirty="0">
                <a:cs typeface="Carlito"/>
              </a:rPr>
              <a:t>to </a:t>
            </a:r>
            <a:r>
              <a:rPr sz="1800" spc="-10" dirty="0">
                <a:cs typeface="Carlito"/>
              </a:rPr>
              <a:t>protect  </a:t>
            </a:r>
            <a:r>
              <a:rPr sz="1800" spc="-15" dirty="0">
                <a:cs typeface="Carlito"/>
              </a:rPr>
              <a:t>children </a:t>
            </a:r>
            <a:r>
              <a:rPr sz="1800" spc="-5" dirty="0">
                <a:cs typeface="Carlito"/>
              </a:rPr>
              <a:t>and </a:t>
            </a:r>
            <a:r>
              <a:rPr sz="1800" spc="-10" dirty="0">
                <a:cs typeface="Carlito"/>
              </a:rPr>
              <a:t>young people from </a:t>
            </a:r>
            <a:r>
              <a:rPr sz="1800" spc="-15" dirty="0">
                <a:cs typeface="Carlito"/>
              </a:rPr>
              <a:t>inappropriate </a:t>
            </a:r>
            <a:r>
              <a:rPr sz="1800" spc="-10" dirty="0">
                <a:cs typeface="Carlito"/>
              </a:rPr>
              <a:t>online </a:t>
            </a:r>
            <a:r>
              <a:rPr sz="1800" spc="-15" dirty="0">
                <a:cs typeface="Carlito"/>
              </a:rPr>
              <a:t>content, </a:t>
            </a:r>
            <a:r>
              <a:rPr sz="1800" dirty="0">
                <a:cs typeface="Carlito"/>
              </a:rPr>
              <a:t>cyber-  </a:t>
            </a:r>
            <a:r>
              <a:rPr sz="1800" spc="-10" dirty="0">
                <a:cs typeface="Carlito"/>
              </a:rPr>
              <a:t>bullying </a:t>
            </a:r>
            <a:r>
              <a:rPr sz="1800" spc="-5" dirty="0">
                <a:cs typeface="Carlito"/>
              </a:rPr>
              <a:t>and </a:t>
            </a:r>
            <a:r>
              <a:rPr sz="1800" spc="-15" dirty="0">
                <a:cs typeface="Carlito"/>
              </a:rPr>
              <a:t>exploitation </a:t>
            </a:r>
            <a:r>
              <a:rPr sz="1800" spc="-5" dirty="0">
                <a:cs typeface="Carlito"/>
              </a:rPr>
              <a:t>is </a:t>
            </a:r>
            <a:r>
              <a:rPr sz="1800" dirty="0">
                <a:cs typeface="Carlito"/>
              </a:rPr>
              <a:t>a </a:t>
            </a:r>
            <a:r>
              <a:rPr sz="1800" spc="-10" dirty="0">
                <a:cs typeface="Carlito"/>
              </a:rPr>
              <a:t>growing concern. </a:t>
            </a:r>
            <a:r>
              <a:rPr sz="1800" dirty="0">
                <a:cs typeface="Carlito"/>
              </a:rPr>
              <a:t>A </a:t>
            </a:r>
            <a:r>
              <a:rPr sz="1800" spc="-15" dirty="0">
                <a:cs typeface="Carlito"/>
              </a:rPr>
              <a:t>comprehensive RSE  programme </a:t>
            </a:r>
            <a:r>
              <a:rPr sz="1800" spc="-10" dirty="0">
                <a:cs typeface="Carlito"/>
              </a:rPr>
              <a:t>can </a:t>
            </a:r>
            <a:r>
              <a:rPr sz="1800" spc="-5" dirty="0">
                <a:cs typeface="Carlito"/>
              </a:rPr>
              <a:t>support in </a:t>
            </a:r>
            <a:r>
              <a:rPr sz="1800" spc="-10" dirty="0">
                <a:cs typeface="Carlito"/>
              </a:rPr>
              <a:t>addressing these</a:t>
            </a:r>
            <a:r>
              <a:rPr sz="1800" spc="220" dirty="0">
                <a:cs typeface="Carlito"/>
              </a:rPr>
              <a:t> </a:t>
            </a:r>
            <a:r>
              <a:rPr sz="1800" spc="-10" dirty="0">
                <a:cs typeface="Carlito"/>
              </a:rPr>
              <a:t>issues.</a:t>
            </a:r>
            <a:endParaRPr sz="1800" dirty="0">
              <a:cs typeface="Carli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2919" y="304082"/>
            <a:ext cx="11110819" cy="6249836"/>
          </a:xfrm>
          <a:prstGeom prst="rect">
            <a:avLst/>
          </a:prstGeom>
        </p:spPr>
      </p:pic>
    </p:spTree>
    <p:extLst>
      <p:ext uri="{BB962C8B-B14F-4D97-AF65-F5344CB8AC3E}">
        <p14:creationId xmlns:p14="http://schemas.microsoft.com/office/powerpoint/2010/main" val="264479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09103" y="228600"/>
            <a:ext cx="2582897" cy="4966744"/>
          </a:xfrm>
          <a:prstGeom prst="rect">
            <a:avLst/>
          </a:prstGeom>
        </p:spPr>
        <p:txBody>
          <a:bodyPr vert="horz" wrap="square" lIns="0" tIns="41910" rIns="0" bIns="0" rtlCol="0">
            <a:spAutoFit/>
          </a:bodyPr>
          <a:lstStyle/>
          <a:p>
            <a:pPr marL="241300" marR="320675" indent="-228600">
              <a:lnSpc>
                <a:spcPts val="2160"/>
              </a:lnSpc>
              <a:spcBef>
                <a:spcPts val="1045"/>
              </a:spcBef>
              <a:buFont typeface="Arial"/>
              <a:buChar char="•"/>
              <a:tabLst>
                <a:tab pos="241300" algn="l"/>
              </a:tabLst>
            </a:pPr>
            <a:r>
              <a:rPr lang="en-US" sz="2000" spc="-10" dirty="0" smtClean="0">
                <a:cs typeface="Carlito"/>
              </a:rPr>
              <a:t>Our school uses the nationally recognized, PSHE Association’s overview to ensure all areas of RSE and PSHE are covered, at age appropriate stages throughout a child’s journey through the school.</a:t>
            </a:r>
          </a:p>
          <a:p>
            <a:pPr marL="241300" marR="320675" indent="-228600">
              <a:lnSpc>
                <a:spcPts val="2160"/>
              </a:lnSpc>
              <a:spcBef>
                <a:spcPts val="1045"/>
              </a:spcBef>
              <a:buFont typeface="Arial"/>
              <a:buChar char="•"/>
              <a:tabLst>
                <a:tab pos="241300" algn="l"/>
              </a:tabLst>
            </a:pPr>
            <a:r>
              <a:rPr lang="en-US" sz="2000" spc="-10" dirty="0" smtClean="0">
                <a:cs typeface="Carlito"/>
              </a:rPr>
              <a:t>This overview also gives staff links to quality assured resources appropriate for each year group.</a:t>
            </a:r>
            <a:endParaRPr sz="2000" dirty="0">
              <a:cs typeface="Carlito"/>
            </a:endParaRPr>
          </a:p>
        </p:txBody>
      </p:sp>
      <p:grpSp>
        <p:nvGrpSpPr>
          <p:cNvPr id="9" name="Group 8"/>
          <p:cNvGrpSpPr/>
          <p:nvPr/>
        </p:nvGrpSpPr>
        <p:grpSpPr>
          <a:xfrm>
            <a:off x="0" y="23446"/>
            <a:ext cx="9609103" cy="6834554"/>
            <a:chOff x="0" y="23446"/>
            <a:chExt cx="9609103" cy="6834554"/>
          </a:xfrm>
        </p:grpSpPr>
        <p:pic>
          <p:nvPicPr>
            <p:cNvPr id="2" name="Picture 1"/>
            <p:cNvPicPr>
              <a:picLocks noChangeAspect="1"/>
            </p:cNvPicPr>
            <p:nvPr/>
          </p:nvPicPr>
          <p:blipFill>
            <a:blip r:embed="rId3"/>
            <a:stretch>
              <a:fillRect/>
            </a:stretch>
          </p:blipFill>
          <p:spPr>
            <a:xfrm>
              <a:off x="0" y="23446"/>
              <a:ext cx="9609103" cy="6834554"/>
            </a:xfrm>
            <a:prstGeom prst="rect">
              <a:avLst/>
            </a:prstGeom>
          </p:spPr>
        </p:pic>
        <p:pic>
          <p:nvPicPr>
            <p:cNvPr id="4" name="Picture 3"/>
            <p:cNvPicPr>
              <a:picLocks noChangeAspect="1"/>
            </p:cNvPicPr>
            <p:nvPr/>
          </p:nvPicPr>
          <p:blipFill>
            <a:blip r:embed="rId4"/>
            <a:stretch>
              <a:fillRect/>
            </a:stretch>
          </p:blipFill>
          <p:spPr>
            <a:xfrm>
              <a:off x="8686800" y="5257800"/>
              <a:ext cx="555812" cy="304800"/>
            </a:xfrm>
            <a:prstGeom prst="rect">
              <a:avLst/>
            </a:prstGeom>
          </p:spPr>
        </p:pic>
        <p:pic>
          <p:nvPicPr>
            <p:cNvPr id="5" name="Picture 4"/>
            <p:cNvPicPr>
              <a:picLocks noChangeAspect="1"/>
            </p:cNvPicPr>
            <p:nvPr/>
          </p:nvPicPr>
          <p:blipFill>
            <a:blip r:embed="rId5"/>
            <a:stretch>
              <a:fillRect/>
            </a:stretch>
          </p:blipFill>
          <p:spPr>
            <a:xfrm>
              <a:off x="7010400" y="304800"/>
              <a:ext cx="685800" cy="171450"/>
            </a:xfrm>
            <a:prstGeom prst="rect">
              <a:avLst/>
            </a:prstGeom>
          </p:spPr>
        </p:pic>
        <p:pic>
          <p:nvPicPr>
            <p:cNvPr id="6" name="Picture 5"/>
            <p:cNvPicPr>
              <a:picLocks noChangeAspect="1"/>
            </p:cNvPicPr>
            <p:nvPr/>
          </p:nvPicPr>
          <p:blipFill>
            <a:blip r:embed="rId5"/>
            <a:stretch>
              <a:fillRect/>
            </a:stretch>
          </p:blipFill>
          <p:spPr>
            <a:xfrm>
              <a:off x="3810000" y="304800"/>
              <a:ext cx="685800" cy="171450"/>
            </a:xfrm>
            <a:prstGeom prst="rect">
              <a:avLst/>
            </a:prstGeom>
          </p:spPr>
        </p:pic>
        <p:pic>
          <p:nvPicPr>
            <p:cNvPr id="7" name="Picture 6"/>
            <p:cNvPicPr>
              <a:picLocks noChangeAspect="1"/>
            </p:cNvPicPr>
            <p:nvPr/>
          </p:nvPicPr>
          <p:blipFill>
            <a:blip r:embed="rId5"/>
            <a:stretch>
              <a:fillRect/>
            </a:stretch>
          </p:blipFill>
          <p:spPr>
            <a:xfrm>
              <a:off x="1143000" y="304800"/>
              <a:ext cx="685800" cy="171450"/>
            </a:xfrm>
            <a:prstGeom prst="rect">
              <a:avLst/>
            </a:prstGeom>
          </p:spPr>
        </p:pic>
      </p:grpSp>
    </p:spTree>
    <p:extLst>
      <p:ext uri="{BB962C8B-B14F-4D97-AF65-F5344CB8AC3E}">
        <p14:creationId xmlns:p14="http://schemas.microsoft.com/office/powerpoint/2010/main" val="41140314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304800" y="1219200"/>
            <a:ext cx="2735580" cy="2517099"/>
          </a:xfrm>
          <a:prstGeom prst="rect">
            <a:avLst/>
          </a:prstGeom>
        </p:spPr>
        <p:txBody>
          <a:bodyPr vert="horz" wrap="square" lIns="0" tIns="78740" rIns="0" bIns="0" rtlCol="0">
            <a:spAutoFit/>
          </a:bodyPr>
          <a:lstStyle/>
          <a:p>
            <a:pPr marL="12700" marR="5080">
              <a:lnSpc>
                <a:spcPct val="90000"/>
              </a:lnSpc>
              <a:spcBef>
                <a:spcPts val="620"/>
              </a:spcBef>
            </a:pPr>
            <a:r>
              <a:rPr lang="en-US" sz="4400" dirty="0" smtClean="0">
                <a:solidFill>
                  <a:srgbClr val="FFFFFF"/>
                </a:solidFill>
                <a:latin typeface="Arial"/>
                <a:cs typeface="Arial"/>
              </a:rPr>
              <a:t>KS1 example lesson summary </a:t>
            </a:r>
            <a:endParaRPr sz="4400" dirty="0">
              <a:latin typeface="Arial"/>
              <a:cs typeface="Arial"/>
            </a:endParaRPr>
          </a:p>
        </p:txBody>
      </p:sp>
      <p:pic>
        <p:nvPicPr>
          <p:cNvPr id="4" name="Picture 3"/>
          <p:cNvPicPr>
            <a:picLocks noChangeAspect="1"/>
          </p:cNvPicPr>
          <p:nvPr/>
        </p:nvPicPr>
        <p:blipFill>
          <a:blip r:embed="rId3"/>
          <a:stretch>
            <a:fillRect/>
          </a:stretch>
        </p:blipFill>
        <p:spPr>
          <a:xfrm>
            <a:off x="4307115" y="0"/>
            <a:ext cx="7656285" cy="6858000"/>
          </a:xfrm>
          <a:prstGeom prst="rect">
            <a:avLst/>
          </a:prstGeom>
        </p:spPr>
      </p:pic>
      <p:pic>
        <p:nvPicPr>
          <p:cNvPr id="5" name="Picture 4"/>
          <p:cNvPicPr>
            <a:picLocks noChangeAspect="1"/>
          </p:cNvPicPr>
          <p:nvPr/>
        </p:nvPicPr>
        <p:blipFill>
          <a:blip r:embed="rId4"/>
          <a:stretch>
            <a:fillRect/>
          </a:stretch>
        </p:blipFill>
        <p:spPr>
          <a:xfrm>
            <a:off x="304800" y="304800"/>
            <a:ext cx="3390900" cy="781050"/>
          </a:xfrm>
          <a:prstGeom prst="rect">
            <a:avLst/>
          </a:prstGeom>
        </p:spPr>
      </p:pic>
    </p:spTree>
    <p:extLst>
      <p:ext uri="{BB962C8B-B14F-4D97-AF65-F5344CB8AC3E}">
        <p14:creationId xmlns:p14="http://schemas.microsoft.com/office/powerpoint/2010/main" val="3763860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p:nvPr/>
        </p:nvSpPr>
        <p:spPr>
          <a:xfrm>
            <a:off x="304800" y="1219200"/>
            <a:ext cx="2735580" cy="2517099"/>
          </a:xfrm>
          <a:prstGeom prst="rect">
            <a:avLst/>
          </a:prstGeom>
        </p:spPr>
        <p:txBody>
          <a:bodyPr vert="horz" wrap="square" lIns="0" tIns="78740" rIns="0" bIns="0" rtlCol="0">
            <a:spAutoFit/>
          </a:bodyPr>
          <a:lstStyle/>
          <a:p>
            <a:pPr marL="12700" marR="5080">
              <a:lnSpc>
                <a:spcPct val="90000"/>
              </a:lnSpc>
              <a:spcBef>
                <a:spcPts val="620"/>
              </a:spcBef>
            </a:pPr>
            <a:r>
              <a:rPr lang="en-US" sz="4400" dirty="0" smtClean="0">
                <a:solidFill>
                  <a:srgbClr val="FFFFFF"/>
                </a:solidFill>
                <a:latin typeface="Arial"/>
                <a:cs typeface="Arial"/>
              </a:rPr>
              <a:t>LKS2 example lesson summary </a:t>
            </a:r>
            <a:endParaRPr sz="4400" dirty="0">
              <a:latin typeface="Arial"/>
              <a:cs typeface="Arial"/>
            </a:endParaRPr>
          </a:p>
        </p:txBody>
      </p:sp>
      <p:pic>
        <p:nvPicPr>
          <p:cNvPr id="5" name="Picture 4"/>
          <p:cNvPicPr>
            <a:picLocks noChangeAspect="1"/>
          </p:cNvPicPr>
          <p:nvPr/>
        </p:nvPicPr>
        <p:blipFill>
          <a:blip r:embed="rId3"/>
          <a:stretch>
            <a:fillRect/>
          </a:stretch>
        </p:blipFill>
        <p:spPr>
          <a:xfrm>
            <a:off x="304800" y="304800"/>
            <a:ext cx="3390900" cy="781050"/>
          </a:xfrm>
          <a:prstGeom prst="rect">
            <a:avLst/>
          </a:prstGeom>
        </p:spPr>
      </p:pic>
      <p:pic>
        <p:nvPicPr>
          <p:cNvPr id="3" name="Picture 2"/>
          <p:cNvPicPr>
            <a:picLocks noChangeAspect="1"/>
          </p:cNvPicPr>
          <p:nvPr/>
        </p:nvPicPr>
        <p:blipFill>
          <a:blip r:embed="rId4"/>
          <a:stretch>
            <a:fillRect/>
          </a:stretch>
        </p:blipFill>
        <p:spPr>
          <a:xfrm>
            <a:off x="4648200" y="76200"/>
            <a:ext cx="6934200" cy="6688148"/>
          </a:xfrm>
          <a:prstGeom prst="rect">
            <a:avLst/>
          </a:prstGeom>
        </p:spPr>
      </p:pic>
    </p:spTree>
    <p:extLst>
      <p:ext uri="{BB962C8B-B14F-4D97-AF65-F5344CB8AC3E}">
        <p14:creationId xmlns:p14="http://schemas.microsoft.com/office/powerpoint/2010/main" val="3937545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6202</TotalTime>
  <Words>2238</Words>
  <Application>Microsoft Office PowerPoint</Application>
  <PresentationFormat>Widescreen</PresentationFormat>
  <Paragraphs>142</Paragraphs>
  <Slides>33</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Carlito</vt:lpstr>
      <vt:lpstr>Trebuchet MS</vt:lpstr>
      <vt:lpstr>Office Theme</vt:lpstr>
      <vt:lpstr>1_Office Theme</vt:lpstr>
      <vt:lpstr>Parent Consultation  on Relationships  and Health Education Relationships and Health Education  as Part of the PSHE  Curriculum.</vt:lpstr>
      <vt:lpstr>PowerPoint Presentation</vt:lpstr>
      <vt:lpstr>PowerPoint Presentation</vt:lpstr>
      <vt:lpstr>Why the Curriculum is Changing….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RSE in the science curriculum</vt:lpstr>
      <vt:lpstr>RSE in the science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next?</vt:lpstr>
      <vt:lpstr>Any questions? Please share curriculum queries by  emailing the usual office email.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and Sex Education as Part of the Get Real Curriculum.</dc:title>
  <dc:creator>Dora</dc:creator>
  <cp:lastModifiedBy>TRACEY COUBROUGH</cp:lastModifiedBy>
  <cp:revision>58</cp:revision>
  <dcterms:created xsi:type="dcterms:W3CDTF">2021-01-18T09:45:19Z</dcterms:created>
  <dcterms:modified xsi:type="dcterms:W3CDTF">2021-02-22T14:21:11Z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2020-05-31T00:00:00Z</vt:filetime>
  </property>
  <property fmtid="{D5CDD505-2E9C-101B-9397-08002B2CF9AE}" pid="3" name="Creator">
    <vt:lpwstr>Microsoft® PowerPoint® for Microsoft 365</vt:lpwstr>
  </property>
  <property fmtid="{D5CDD505-2E9C-101B-9397-08002B2CF9AE}" pid="4" name="LastSaved">
    <vt:filetime>2021-01-18T00:00:00Z</vt:filetime>
  </property>
</Properties>
</file>