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0" r:id="rId1"/>
  </p:sldMasterIdLst>
  <p:sldIdLst>
    <p:sldId id="256" r:id="rId2"/>
    <p:sldId id="263" r:id="rId3"/>
    <p:sldId id="264" r:id="rId4"/>
    <p:sldId id="257" r:id="rId5"/>
    <p:sldId id="258" r:id="rId6"/>
    <p:sldId id="259" r:id="rId7"/>
    <p:sldId id="260" r:id="rId8"/>
    <p:sldId id="261" r:id="rId9"/>
    <p:sldId id="262" r:id="rId1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8A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4" d="100"/>
          <a:sy n="104" d="100"/>
        </p:scale>
        <p:origin x="144" y="3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D-PanelTitle-GrommetsCombine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040434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647F38-B617-4D2F-AE0A-013F0C4D2C57}" type="datetimeFigureOut">
              <a:rPr lang="en-US" smtClean="0"/>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97799C9-84D9-46D2-A11E-BCF8A720529D}" type="slidenum">
              <a:rPr lang="en-US" smtClean="0"/>
              <a:t>‹#›</a:t>
            </a:fld>
            <a:endParaRPr lang="en-US" dirty="0"/>
          </a:p>
        </p:txBody>
      </p:sp>
    </p:spTree>
    <p:extLst>
      <p:ext uri="{BB962C8B-B14F-4D97-AF65-F5344CB8AC3E}">
        <p14:creationId xmlns:p14="http://schemas.microsoft.com/office/powerpoint/2010/main" val="37579940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56861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1292878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635757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27099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56326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49438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4582631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10028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870406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501599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082669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9379348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968545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850984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1/5/2026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a:solidFill>
              <a:schemeClr val="accent1">
                <a:lumMod val="60000"/>
                <a:lumOff val="40000"/>
              </a:schemeClr>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05659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1/5/2026</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98918701"/>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3318C-41DC-4DDC-B209-BE771BFA06C8}"/>
              </a:ext>
            </a:extLst>
          </p:cNvPr>
          <p:cNvSpPr>
            <a:spLocks noGrp="1"/>
          </p:cNvSpPr>
          <p:nvPr>
            <p:ph type="ctrTitle"/>
          </p:nvPr>
        </p:nvSpPr>
        <p:spPr>
          <a:xfrm>
            <a:off x="2692398" y="1628775"/>
            <a:ext cx="6815669" cy="2505075"/>
          </a:xfrm>
        </p:spPr>
        <p:txBody>
          <a:bodyPr/>
          <a:lstStyle/>
          <a:p>
            <a:br>
              <a:rPr lang="en-GB" sz="3600" b="1" dirty="0"/>
            </a:br>
            <a:br>
              <a:rPr lang="en-GB" sz="3600" b="1" dirty="0"/>
            </a:br>
            <a:br>
              <a:rPr lang="en-GB" sz="3600" b="1" dirty="0"/>
            </a:br>
            <a:r>
              <a:rPr lang="en-GB" sz="3600" b="1" dirty="0">
                <a:ea typeface="Calibri" panose="020F0502020204030204" pitchFamily="34" charset="0"/>
                <a:cs typeface="Calibri" panose="020F0502020204030204" pitchFamily="34" charset="0"/>
              </a:rPr>
              <a:t>The Lighthouse </a:t>
            </a:r>
            <a:br>
              <a:rPr lang="en-GB" sz="3600" b="1" dirty="0">
                <a:ea typeface="Calibri" panose="020F0502020204030204" pitchFamily="34" charset="0"/>
                <a:cs typeface="Calibri" panose="020F0502020204030204" pitchFamily="34" charset="0"/>
              </a:rPr>
            </a:br>
            <a:r>
              <a:rPr lang="en-GB" sz="2400" dirty="0">
                <a:ea typeface="Calibri" panose="020F0502020204030204" pitchFamily="34" charset="0"/>
                <a:cs typeface="Calibri" panose="020F0502020204030204" pitchFamily="34" charset="0"/>
              </a:rPr>
              <a:t>Autism Support Centre (ASC)</a:t>
            </a:r>
            <a:br>
              <a:rPr lang="en-GB" sz="2400" dirty="0">
                <a:ea typeface="Calibri" panose="020F0502020204030204" pitchFamily="34" charset="0"/>
                <a:cs typeface="Calibri" panose="020F0502020204030204" pitchFamily="34" charset="0"/>
              </a:rPr>
            </a:br>
            <a:endParaRPr lang="en-GB" sz="4800" b="1" dirty="0"/>
          </a:p>
        </p:txBody>
      </p:sp>
      <p:sp>
        <p:nvSpPr>
          <p:cNvPr id="3" name="Subtitle 2">
            <a:extLst>
              <a:ext uri="{FF2B5EF4-FFF2-40B4-BE49-F238E27FC236}">
                <a16:creationId xmlns:a16="http://schemas.microsoft.com/office/drawing/2014/main" id="{2AA12B99-BD87-43AA-A1FA-4698F8BF40D3}"/>
              </a:ext>
            </a:extLst>
          </p:cNvPr>
          <p:cNvSpPr>
            <a:spLocks noGrp="1"/>
          </p:cNvSpPr>
          <p:nvPr>
            <p:ph type="subTitle" idx="1"/>
          </p:nvPr>
        </p:nvSpPr>
        <p:spPr/>
        <p:txBody>
          <a:bodyPr>
            <a:normAutofit/>
          </a:bodyPr>
          <a:lstStyle/>
          <a:p>
            <a:r>
              <a:rPr lang="en-GB" sz="2400" b="1" dirty="0">
                <a:ea typeface="Calibri" panose="020F0502020204030204" pitchFamily="34" charset="0"/>
                <a:cs typeface="Calibri" panose="020F0502020204030204" pitchFamily="34" charset="0"/>
              </a:rPr>
              <a:t>Enhanced Provision Framework</a:t>
            </a:r>
            <a:endParaRPr lang="en-GB" dirty="0">
              <a:ea typeface="Calibri" panose="020F0502020204030204" pitchFamily="34" charset="0"/>
              <a:cs typeface="Calibri" panose="020F0502020204030204" pitchFamily="34" charset="0"/>
            </a:endParaRPr>
          </a:p>
        </p:txBody>
      </p:sp>
      <p:pic>
        <p:nvPicPr>
          <p:cNvPr id="6" name="Picture 5">
            <a:extLst>
              <a:ext uri="{FF2B5EF4-FFF2-40B4-BE49-F238E27FC236}">
                <a16:creationId xmlns:a16="http://schemas.microsoft.com/office/drawing/2014/main" id="{7F1A186A-B57A-4FB2-9E06-728633F86F03}"/>
              </a:ext>
            </a:extLst>
          </p:cNvPr>
          <p:cNvPicPr>
            <a:picLocks noChangeAspect="1"/>
          </p:cNvPicPr>
          <p:nvPr/>
        </p:nvPicPr>
        <p:blipFill>
          <a:blip r:embed="rId2"/>
          <a:stretch>
            <a:fillRect/>
          </a:stretch>
        </p:blipFill>
        <p:spPr>
          <a:xfrm>
            <a:off x="2817283" y="1842906"/>
            <a:ext cx="1210201" cy="1038406"/>
          </a:xfrm>
          <a:prstGeom prst="rect">
            <a:avLst/>
          </a:prstGeom>
        </p:spPr>
      </p:pic>
      <p:pic>
        <p:nvPicPr>
          <p:cNvPr id="7" name="Picture 6">
            <a:extLst>
              <a:ext uri="{FF2B5EF4-FFF2-40B4-BE49-F238E27FC236}">
                <a16:creationId xmlns:a16="http://schemas.microsoft.com/office/drawing/2014/main" id="{DCBA90D9-1B32-40DE-8A4B-92467113A50B}"/>
              </a:ext>
            </a:extLst>
          </p:cNvPr>
          <p:cNvPicPr>
            <a:picLocks noChangeAspect="1"/>
          </p:cNvPicPr>
          <p:nvPr/>
        </p:nvPicPr>
        <p:blipFill>
          <a:blip r:embed="rId3"/>
          <a:stretch>
            <a:fillRect/>
          </a:stretch>
        </p:blipFill>
        <p:spPr>
          <a:xfrm>
            <a:off x="8289530" y="1935269"/>
            <a:ext cx="1343422" cy="853679"/>
          </a:xfrm>
          <a:prstGeom prst="rect">
            <a:avLst/>
          </a:prstGeom>
        </p:spPr>
      </p:pic>
    </p:spTree>
    <p:extLst>
      <p:ext uri="{BB962C8B-B14F-4D97-AF65-F5344CB8AC3E}">
        <p14:creationId xmlns:p14="http://schemas.microsoft.com/office/powerpoint/2010/main" val="23815362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0F85D2-D097-41F0-9342-C7D00D2D1F3A}"/>
              </a:ext>
            </a:extLst>
          </p:cNvPr>
          <p:cNvSpPr>
            <a:spLocks noGrp="1"/>
          </p:cNvSpPr>
          <p:nvPr>
            <p:ph type="title"/>
          </p:nvPr>
        </p:nvSpPr>
        <p:spPr>
          <a:xfrm>
            <a:off x="1295402" y="982132"/>
            <a:ext cx="9601196" cy="1303867"/>
          </a:xfrm>
        </p:spPr>
        <p:txBody>
          <a:bodyPr>
            <a:normAutofit/>
          </a:bodyPr>
          <a:lstStyle/>
          <a:p>
            <a:r>
              <a:rPr lang="en-GB" dirty="0"/>
              <a:t>What is the Autism Support Centre (ASC)?</a:t>
            </a:r>
          </a:p>
        </p:txBody>
      </p:sp>
      <p:sp>
        <p:nvSpPr>
          <p:cNvPr id="3" name="Content Placeholder 2">
            <a:extLst>
              <a:ext uri="{FF2B5EF4-FFF2-40B4-BE49-F238E27FC236}">
                <a16:creationId xmlns:a16="http://schemas.microsoft.com/office/drawing/2014/main" id="{81B1F36A-7FD6-477F-A1E3-F9BF9BC541C7}"/>
              </a:ext>
            </a:extLst>
          </p:cNvPr>
          <p:cNvSpPr>
            <a:spLocks noGrp="1"/>
          </p:cNvSpPr>
          <p:nvPr>
            <p:ph idx="1"/>
          </p:nvPr>
        </p:nvSpPr>
        <p:spPr/>
        <p:txBody>
          <a:bodyPr/>
          <a:lstStyle/>
          <a:p>
            <a:r>
              <a:rPr lang="en-GB" dirty="0"/>
              <a:t>Some mainstream schools across Essex have extra support available for pupils with special educational needs and disabilities.  These are called ‘Enhanced Provisions’.  The autism ‘Enhanced Provisions’ are called </a:t>
            </a:r>
            <a:r>
              <a:rPr lang="en-GB" b="1" dirty="0"/>
              <a:t>Autism Support Centres.</a:t>
            </a:r>
          </a:p>
          <a:p>
            <a:endParaRPr lang="en-GB" b="1" dirty="0"/>
          </a:p>
          <a:p>
            <a:r>
              <a:rPr lang="en-GB" dirty="0"/>
              <a:t>Enhanced Provisions are not the same as special schools; Enhanced Provisions provide a bespoke space for pupils to overcome their barriers to learning within a mainstream school.</a:t>
            </a:r>
          </a:p>
        </p:txBody>
      </p:sp>
      <p:pic>
        <p:nvPicPr>
          <p:cNvPr id="1026" name="Picture 2" descr="Welcome to Essex | Essex County Council">
            <a:extLst>
              <a:ext uri="{FF2B5EF4-FFF2-40B4-BE49-F238E27FC236}">
                <a16:creationId xmlns:a16="http://schemas.microsoft.com/office/drawing/2014/main" id="{921380D4-BBC4-46B7-885E-CE244AA1E0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2" y="670252"/>
            <a:ext cx="3648074" cy="462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02509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7C3A08-D7B7-473B-8AAE-F71BC8C5FDBB}"/>
              </a:ext>
            </a:extLst>
          </p:cNvPr>
          <p:cNvSpPr>
            <a:spLocks noGrp="1"/>
          </p:cNvSpPr>
          <p:nvPr>
            <p:ph type="title"/>
          </p:nvPr>
        </p:nvSpPr>
        <p:spPr/>
        <p:txBody>
          <a:bodyPr/>
          <a:lstStyle/>
          <a:p>
            <a:r>
              <a:rPr lang="en-GB" dirty="0"/>
              <a:t>Exit Criteria for an ASC</a:t>
            </a:r>
          </a:p>
        </p:txBody>
      </p:sp>
      <p:sp>
        <p:nvSpPr>
          <p:cNvPr id="3" name="Content Placeholder 2">
            <a:extLst>
              <a:ext uri="{FF2B5EF4-FFF2-40B4-BE49-F238E27FC236}">
                <a16:creationId xmlns:a16="http://schemas.microsoft.com/office/drawing/2014/main" id="{CB2C330C-A463-42F9-A137-41143D0200D3}"/>
              </a:ext>
            </a:extLst>
          </p:cNvPr>
          <p:cNvSpPr>
            <a:spLocks noGrp="1"/>
          </p:cNvSpPr>
          <p:nvPr>
            <p:ph idx="1"/>
          </p:nvPr>
        </p:nvSpPr>
        <p:spPr/>
        <p:txBody>
          <a:bodyPr/>
          <a:lstStyle/>
          <a:p>
            <a:r>
              <a:rPr lang="en-GB" dirty="0"/>
              <a:t>The overall aim is to support each child to overcome any barriers they face in attending the mainstream classroom.  Therefore, the amount of time spent in the ASC will reduce overtime, as the child is more able to spend increasing amounts of times in their mainstream classroom.  The progress will be pupil/needs led and as a result, may look different for each pupil.  An exit plan will be created to support any pupil who is ready to return to mainstream education on a full-time basis.  This will be co-produced, in agreement with parents/carers. </a:t>
            </a:r>
          </a:p>
        </p:txBody>
      </p:sp>
      <p:pic>
        <p:nvPicPr>
          <p:cNvPr id="5" name="Picture 2" descr="Welcome to Essex | Essex County Council">
            <a:extLst>
              <a:ext uri="{FF2B5EF4-FFF2-40B4-BE49-F238E27FC236}">
                <a16:creationId xmlns:a16="http://schemas.microsoft.com/office/drawing/2014/main" id="{3BC53BB0-9AE7-4462-8CE5-E389EF0AFAF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2" y="670252"/>
            <a:ext cx="3648074" cy="4620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13510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B4785-E79F-4E2A-9E86-0228F270DFB6}"/>
              </a:ext>
            </a:extLst>
          </p:cNvPr>
          <p:cNvSpPr>
            <a:spLocks noGrp="1"/>
          </p:cNvSpPr>
          <p:nvPr>
            <p:ph type="title"/>
          </p:nvPr>
        </p:nvSpPr>
        <p:spPr/>
        <p:txBody>
          <a:bodyPr/>
          <a:lstStyle/>
          <a:p>
            <a:r>
              <a:rPr lang="en-GB" dirty="0">
                <a:ea typeface="Calibri" panose="020F0502020204030204" pitchFamily="34" charset="0"/>
                <a:cs typeface="Calibri" panose="020F0502020204030204" pitchFamily="34" charset="0"/>
              </a:rPr>
              <a:t>Phase One </a:t>
            </a:r>
          </a:p>
        </p:txBody>
      </p:sp>
      <p:sp>
        <p:nvSpPr>
          <p:cNvPr id="3" name="Content Placeholder 2">
            <a:extLst>
              <a:ext uri="{FF2B5EF4-FFF2-40B4-BE49-F238E27FC236}">
                <a16:creationId xmlns:a16="http://schemas.microsoft.com/office/drawing/2014/main" id="{849ACB3A-C9BD-4648-9AAE-996D67C82894}"/>
              </a:ext>
            </a:extLst>
          </p:cNvPr>
          <p:cNvSpPr>
            <a:spLocks noGrp="1"/>
          </p:cNvSpPr>
          <p:nvPr>
            <p:ph idx="1"/>
          </p:nvPr>
        </p:nvSpPr>
        <p:spPr>
          <a:xfrm>
            <a:off x="1295402" y="2556932"/>
            <a:ext cx="9601196" cy="3318936"/>
          </a:xfrm>
        </p:spPr>
        <p:txBody>
          <a:bodyPr>
            <a:normAutofit fontScale="85000" lnSpcReduction="10000"/>
          </a:bodyPr>
          <a:lstStyle/>
          <a:p>
            <a:r>
              <a:rPr lang="en-GB" dirty="0">
                <a:ea typeface="Calibri" panose="020F0502020204030204" pitchFamily="34" charset="0"/>
                <a:cs typeface="Calibri" panose="020F0502020204030204" pitchFamily="34" charset="0"/>
              </a:rPr>
              <a:t>Children start with transitional visits to The Lighthouse, King’s Ford Academy.</a:t>
            </a:r>
          </a:p>
          <a:p>
            <a:r>
              <a:rPr lang="en-GB" dirty="0">
                <a:ea typeface="Calibri" panose="020F0502020204030204" pitchFamily="34" charset="0"/>
                <a:cs typeface="Calibri" panose="020F0502020204030204" pitchFamily="34" charset="0"/>
              </a:rPr>
              <a:t>When children start, they may be on a transitional reduced timetable for the first few weeks – in agreement with parents.</a:t>
            </a:r>
          </a:p>
          <a:p>
            <a:r>
              <a:rPr lang="en-GB" dirty="0">
                <a:ea typeface="Calibri" panose="020F0502020204030204" pitchFamily="34" charset="0"/>
                <a:cs typeface="Calibri" panose="020F0502020204030204" pitchFamily="34" charset="0"/>
              </a:rPr>
              <a:t>Initial days will be spent getting to know the children’s motivators, co writing One Page Profiles and introducing individualised timetables with the children.</a:t>
            </a:r>
          </a:p>
          <a:p>
            <a:r>
              <a:rPr lang="en-GB" dirty="0">
                <a:ea typeface="Calibri" panose="020F0502020204030204" pitchFamily="34" charset="0"/>
                <a:cs typeface="Calibri" panose="020F0502020204030204" pitchFamily="34" charset="0"/>
              </a:rPr>
              <a:t>The focus for the first few weeks will be on building relationships and working on personal development and well being targets from the AET framework.</a:t>
            </a:r>
          </a:p>
          <a:p>
            <a:r>
              <a:rPr lang="en-GB" dirty="0">
                <a:ea typeface="Calibri" panose="020F0502020204030204" pitchFamily="34" charset="0"/>
                <a:cs typeface="Calibri" panose="020F0502020204030204" pitchFamily="34" charset="0"/>
              </a:rPr>
              <a:t>Once settled and in a routine, children will begin to work on personalised core learning.</a:t>
            </a:r>
          </a:p>
          <a:p>
            <a:r>
              <a:rPr lang="en-GB" dirty="0">
                <a:ea typeface="Calibri" panose="020F0502020204030204" pitchFamily="34" charset="0"/>
                <a:cs typeface="Calibri" panose="020F0502020204030204" pitchFamily="34" charset="0"/>
              </a:rPr>
              <a:t>Learning will be motivating with frequent breaks and support.</a:t>
            </a:r>
          </a:p>
        </p:txBody>
      </p:sp>
      <p:pic>
        <p:nvPicPr>
          <p:cNvPr id="4" name="Picture 3">
            <a:extLst>
              <a:ext uri="{FF2B5EF4-FFF2-40B4-BE49-F238E27FC236}">
                <a16:creationId xmlns:a16="http://schemas.microsoft.com/office/drawing/2014/main" id="{1AED184F-CA09-40F7-B6D1-46AE9A9773DE}"/>
              </a:ext>
            </a:extLst>
          </p:cNvPr>
          <p:cNvPicPr>
            <a:picLocks noChangeAspect="1"/>
          </p:cNvPicPr>
          <p:nvPr/>
        </p:nvPicPr>
        <p:blipFill>
          <a:blip r:embed="rId2"/>
          <a:stretch>
            <a:fillRect/>
          </a:stretch>
        </p:blipFill>
        <p:spPr>
          <a:xfrm>
            <a:off x="1017058" y="863857"/>
            <a:ext cx="1210201" cy="1038406"/>
          </a:xfrm>
          <a:prstGeom prst="rect">
            <a:avLst/>
          </a:prstGeom>
        </p:spPr>
      </p:pic>
      <p:pic>
        <p:nvPicPr>
          <p:cNvPr id="5" name="Picture 4">
            <a:extLst>
              <a:ext uri="{FF2B5EF4-FFF2-40B4-BE49-F238E27FC236}">
                <a16:creationId xmlns:a16="http://schemas.microsoft.com/office/drawing/2014/main" id="{83A178AD-AFAF-4D6A-9A95-6D7381B739CD}"/>
              </a:ext>
            </a:extLst>
          </p:cNvPr>
          <p:cNvPicPr>
            <a:picLocks noChangeAspect="1"/>
          </p:cNvPicPr>
          <p:nvPr/>
        </p:nvPicPr>
        <p:blipFill>
          <a:blip r:embed="rId3"/>
          <a:stretch>
            <a:fillRect/>
          </a:stretch>
        </p:blipFill>
        <p:spPr>
          <a:xfrm>
            <a:off x="10224887" y="956220"/>
            <a:ext cx="1343422" cy="853679"/>
          </a:xfrm>
          <a:prstGeom prst="rect">
            <a:avLst/>
          </a:prstGeom>
        </p:spPr>
      </p:pic>
    </p:spTree>
    <p:extLst>
      <p:ext uri="{BB962C8B-B14F-4D97-AF65-F5344CB8AC3E}">
        <p14:creationId xmlns:p14="http://schemas.microsoft.com/office/powerpoint/2010/main" val="814762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E1245-5510-4319-82EB-E089E0172972}"/>
              </a:ext>
            </a:extLst>
          </p:cNvPr>
          <p:cNvSpPr>
            <a:spLocks noGrp="1"/>
          </p:cNvSpPr>
          <p:nvPr>
            <p:ph type="title"/>
          </p:nvPr>
        </p:nvSpPr>
        <p:spPr/>
        <p:txBody>
          <a:bodyPr/>
          <a:lstStyle/>
          <a:p>
            <a:r>
              <a:rPr lang="en-GB" dirty="0"/>
              <a:t>Phase Two</a:t>
            </a:r>
          </a:p>
        </p:txBody>
      </p:sp>
      <p:sp>
        <p:nvSpPr>
          <p:cNvPr id="3" name="Content Placeholder 2">
            <a:extLst>
              <a:ext uri="{FF2B5EF4-FFF2-40B4-BE49-F238E27FC236}">
                <a16:creationId xmlns:a16="http://schemas.microsoft.com/office/drawing/2014/main" id="{DE68212F-16F5-4957-B3F8-72A2152E91AD}"/>
              </a:ext>
            </a:extLst>
          </p:cNvPr>
          <p:cNvSpPr>
            <a:spLocks noGrp="1"/>
          </p:cNvSpPr>
          <p:nvPr>
            <p:ph idx="1"/>
          </p:nvPr>
        </p:nvSpPr>
        <p:spPr/>
        <p:txBody>
          <a:bodyPr>
            <a:normAutofit lnSpcReduction="10000"/>
          </a:bodyPr>
          <a:lstStyle/>
          <a:p>
            <a:r>
              <a:rPr lang="en-GB" dirty="0"/>
              <a:t>Children spend the majority of their time in The Lighthouse, but may begin to join short, planned mainstream </a:t>
            </a:r>
            <a:r>
              <a:rPr lang="en-GB" b="1" dirty="0"/>
              <a:t>activities </a:t>
            </a:r>
            <a:r>
              <a:rPr lang="en-GB" dirty="0"/>
              <a:t>that they can access (in their mainstream class).  They would attend with full adult support, possibly once a week for short periods.</a:t>
            </a:r>
          </a:p>
          <a:p>
            <a:r>
              <a:rPr lang="en-GB" dirty="0"/>
              <a:t>Children may feel ready to join outside playtime, with adult support, to play with peers if they would like to.</a:t>
            </a:r>
          </a:p>
          <a:p>
            <a:r>
              <a:rPr lang="en-GB" dirty="0"/>
              <a:t>Children take part in interventions in The Lighthouse focusing on Section F from their EHCPs.</a:t>
            </a:r>
          </a:p>
          <a:p>
            <a:endParaRPr lang="en-GB" dirty="0"/>
          </a:p>
        </p:txBody>
      </p:sp>
      <p:pic>
        <p:nvPicPr>
          <p:cNvPr id="4" name="Picture 3">
            <a:extLst>
              <a:ext uri="{FF2B5EF4-FFF2-40B4-BE49-F238E27FC236}">
                <a16:creationId xmlns:a16="http://schemas.microsoft.com/office/drawing/2014/main" id="{0FD0B032-437F-451C-9945-B2C65B071822}"/>
              </a:ext>
            </a:extLst>
          </p:cNvPr>
          <p:cNvPicPr>
            <a:picLocks noChangeAspect="1"/>
          </p:cNvPicPr>
          <p:nvPr/>
        </p:nvPicPr>
        <p:blipFill>
          <a:blip r:embed="rId2"/>
          <a:stretch>
            <a:fillRect/>
          </a:stretch>
        </p:blipFill>
        <p:spPr>
          <a:xfrm>
            <a:off x="1017058" y="863857"/>
            <a:ext cx="1210201" cy="1038406"/>
          </a:xfrm>
          <a:prstGeom prst="rect">
            <a:avLst/>
          </a:prstGeom>
        </p:spPr>
      </p:pic>
      <p:pic>
        <p:nvPicPr>
          <p:cNvPr id="5" name="Picture 4">
            <a:extLst>
              <a:ext uri="{FF2B5EF4-FFF2-40B4-BE49-F238E27FC236}">
                <a16:creationId xmlns:a16="http://schemas.microsoft.com/office/drawing/2014/main" id="{111E04D8-FE78-491D-BDF5-C0B4F7E86390}"/>
              </a:ext>
            </a:extLst>
          </p:cNvPr>
          <p:cNvPicPr>
            <a:picLocks noChangeAspect="1"/>
          </p:cNvPicPr>
          <p:nvPr/>
        </p:nvPicPr>
        <p:blipFill>
          <a:blip r:embed="rId3"/>
          <a:stretch>
            <a:fillRect/>
          </a:stretch>
        </p:blipFill>
        <p:spPr>
          <a:xfrm>
            <a:off x="10224887" y="956220"/>
            <a:ext cx="1343422" cy="853679"/>
          </a:xfrm>
          <a:prstGeom prst="rect">
            <a:avLst/>
          </a:prstGeom>
        </p:spPr>
      </p:pic>
    </p:spTree>
    <p:extLst>
      <p:ext uri="{BB962C8B-B14F-4D97-AF65-F5344CB8AC3E}">
        <p14:creationId xmlns:p14="http://schemas.microsoft.com/office/powerpoint/2010/main" val="3942136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424F5-D32E-4464-B9B5-CFCC2CFCBCC3}"/>
              </a:ext>
            </a:extLst>
          </p:cNvPr>
          <p:cNvSpPr>
            <a:spLocks noGrp="1"/>
          </p:cNvSpPr>
          <p:nvPr>
            <p:ph type="title"/>
          </p:nvPr>
        </p:nvSpPr>
        <p:spPr/>
        <p:txBody>
          <a:bodyPr/>
          <a:lstStyle/>
          <a:p>
            <a:r>
              <a:rPr lang="en-GB" dirty="0"/>
              <a:t>Phase Three</a:t>
            </a:r>
          </a:p>
        </p:txBody>
      </p:sp>
      <p:sp>
        <p:nvSpPr>
          <p:cNvPr id="3" name="Content Placeholder 2">
            <a:extLst>
              <a:ext uri="{FF2B5EF4-FFF2-40B4-BE49-F238E27FC236}">
                <a16:creationId xmlns:a16="http://schemas.microsoft.com/office/drawing/2014/main" id="{689A61CF-E5F9-434A-82FA-7E6A5172467A}"/>
              </a:ext>
            </a:extLst>
          </p:cNvPr>
          <p:cNvSpPr>
            <a:spLocks noGrp="1"/>
          </p:cNvSpPr>
          <p:nvPr>
            <p:ph idx="1"/>
          </p:nvPr>
        </p:nvSpPr>
        <p:spPr/>
        <p:txBody>
          <a:bodyPr/>
          <a:lstStyle/>
          <a:p>
            <a:r>
              <a:rPr lang="en-GB" dirty="0"/>
              <a:t>Children build up to regularly attend one mainstream </a:t>
            </a:r>
            <a:r>
              <a:rPr lang="en-GB" b="1" dirty="0"/>
              <a:t>lesson</a:t>
            </a:r>
            <a:r>
              <a:rPr lang="en-GB" dirty="0"/>
              <a:t> or </a:t>
            </a:r>
            <a:r>
              <a:rPr lang="en-GB" b="1" dirty="0"/>
              <a:t>activity</a:t>
            </a:r>
            <a:r>
              <a:rPr lang="en-GB" dirty="0"/>
              <a:t> per day.  This would be in a lesson they feel confident accessing or a motivating subject.</a:t>
            </a:r>
          </a:p>
          <a:p>
            <a:r>
              <a:rPr lang="en-GB" dirty="0"/>
              <a:t>They are beginning to build positive relationships with their mainstream class teaching team and peers.</a:t>
            </a:r>
          </a:p>
          <a:p>
            <a:r>
              <a:rPr lang="en-GB" dirty="0"/>
              <a:t>Children take part in interventions in The Lighthouse focusing on Section F from their EHCPs.</a:t>
            </a:r>
          </a:p>
          <a:p>
            <a:endParaRPr lang="en-GB" dirty="0"/>
          </a:p>
        </p:txBody>
      </p:sp>
      <p:pic>
        <p:nvPicPr>
          <p:cNvPr id="4" name="Picture 3">
            <a:extLst>
              <a:ext uri="{FF2B5EF4-FFF2-40B4-BE49-F238E27FC236}">
                <a16:creationId xmlns:a16="http://schemas.microsoft.com/office/drawing/2014/main" id="{EF493AA4-F89B-4F6E-A809-C59AF129152E}"/>
              </a:ext>
            </a:extLst>
          </p:cNvPr>
          <p:cNvPicPr>
            <a:picLocks noChangeAspect="1"/>
          </p:cNvPicPr>
          <p:nvPr/>
        </p:nvPicPr>
        <p:blipFill>
          <a:blip r:embed="rId2"/>
          <a:stretch>
            <a:fillRect/>
          </a:stretch>
        </p:blipFill>
        <p:spPr>
          <a:xfrm>
            <a:off x="1017058" y="863857"/>
            <a:ext cx="1210201" cy="1038406"/>
          </a:xfrm>
          <a:prstGeom prst="rect">
            <a:avLst/>
          </a:prstGeom>
        </p:spPr>
      </p:pic>
      <p:pic>
        <p:nvPicPr>
          <p:cNvPr id="5" name="Picture 4">
            <a:extLst>
              <a:ext uri="{FF2B5EF4-FFF2-40B4-BE49-F238E27FC236}">
                <a16:creationId xmlns:a16="http://schemas.microsoft.com/office/drawing/2014/main" id="{5B3D8BA2-8EBA-4EF1-9BE9-EC3B61ACFBF9}"/>
              </a:ext>
            </a:extLst>
          </p:cNvPr>
          <p:cNvPicPr>
            <a:picLocks noChangeAspect="1"/>
          </p:cNvPicPr>
          <p:nvPr/>
        </p:nvPicPr>
        <p:blipFill>
          <a:blip r:embed="rId3"/>
          <a:stretch>
            <a:fillRect/>
          </a:stretch>
        </p:blipFill>
        <p:spPr>
          <a:xfrm>
            <a:off x="10224887" y="956220"/>
            <a:ext cx="1343422" cy="853679"/>
          </a:xfrm>
          <a:prstGeom prst="rect">
            <a:avLst/>
          </a:prstGeom>
        </p:spPr>
      </p:pic>
    </p:spTree>
    <p:extLst>
      <p:ext uri="{BB962C8B-B14F-4D97-AF65-F5344CB8AC3E}">
        <p14:creationId xmlns:p14="http://schemas.microsoft.com/office/powerpoint/2010/main" val="4308268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424F5-D32E-4464-B9B5-CFCC2CFCBCC3}"/>
              </a:ext>
            </a:extLst>
          </p:cNvPr>
          <p:cNvSpPr>
            <a:spLocks noGrp="1"/>
          </p:cNvSpPr>
          <p:nvPr>
            <p:ph type="title"/>
          </p:nvPr>
        </p:nvSpPr>
        <p:spPr/>
        <p:txBody>
          <a:bodyPr/>
          <a:lstStyle/>
          <a:p>
            <a:r>
              <a:rPr lang="en-GB" dirty="0"/>
              <a:t>Phase Four</a:t>
            </a:r>
          </a:p>
        </p:txBody>
      </p:sp>
      <p:sp>
        <p:nvSpPr>
          <p:cNvPr id="3" name="Content Placeholder 2">
            <a:extLst>
              <a:ext uri="{FF2B5EF4-FFF2-40B4-BE49-F238E27FC236}">
                <a16:creationId xmlns:a16="http://schemas.microsoft.com/office/drawing/2014/main" id="{689A61CF-E5F9-434A-82FA-7E6A5172467A}"/>
              </a:ext>
            </a:extLst>
          </p:cNvPr>
          <p:cNvSpPr>
            <a:spLocks noGrp="1"/>
          </p:cNvSpPr>
          <p:nvPr>
            <p:ph idx="1"/>
          </p:nvPr>
        </p:nvSpPr>
        <p:spPr/>
        <p:txBody>
          <a:bodyPr>
            <a:normAutofit/>
          </a:bodyPr>
          <a:lstStyle/>
          <a:p>
            <a:r>
              <a:rPr lang="en-GB" dirty="0"/>
              <a:t>Children are ready for more mainstream lessons </a:t>
            </a:r>
            <a:r>
              <a:rPr lang="en-GB" dirty="0" err="1"/>
              <a:t>eg</a:t>
            </a:r>
            <a:r>
              <a:rPr lang="en-GB" dirty="0"/>
              <a:t> to attend </a:t>
            </a:r>
            <a:r>
              <a:rPr lang="en-GB" b="1" dirty="0"/>
              <a:t>all</a:t>
            </a:r>
            <a:r>
              <a:rPr lang="en-GB" dirty="0"/>
              <a:t> maths lessons and </a:t>
            </a:r>
            <a:r>
              <a:rPr lang="en-GB" b="1" dirty="0"/>
              <a:t>all </a:t>
            </a:r>
            <a:r>
              <a:rPr lang="en-GB" dirty="0"/>
              <a:t>art and DT lessons.</a:t>
            </a:r>
          </a:p>
          <a:p>
            <a:r>
              <a:rPr lang="en-GB" dirty="0"/>
              <a:t>A trusted adult from The Lighthouse is always nearby for support. </a:t>
            </a:r>
          </a:p>
          <a:p>
            <a:r>
              <a:rPr lang="en-GB" dirty="0"/>
              <a:t>Children can return to The Lighthouse for sensory/regulation breaks.</a:t>
            </a:r>
          </a:p>
          <a:p>
            <a:r>
              <a:rPr lang="en-GB" dirty="0"/>
              <a:t>Children take part in weekly interventions in The Lighthouse focusing on Section F from their EHCPs.</a:t>
            </a:r>
          </a:p>
        </p:txBody>
      </p:sp>
      <p:pic>
        <p:nvPicPr>
          <p:cNvPr id="4" name="Picture 3">
            <a:extLst>
              <a:ext uri="{FF2B5EF4-FFF2-40B4-BE49-F238E27FC236}">
                <a16:creationId xmlns:a16="http://schemas.microsoft.com/office/drawing/2014/main" id="{EF493AA4-F89B-4F6E-A809-C59AF129152E}"/>
              </a:ext>
            </a:extLst>
          </p:cNvPr>
          <p:cNvPicPr>
            <a:picLocks noChangeAspect="1"/>
          </p:cNvPicPr>
          <p:nvPr/>
        </p:nvPicPr>
        <p:blipFill>
          <a:blip r:embed="rId2"/>
          <a:stretch>
            <a:fillRect/>
          </a:stretch>
        </p:blipFill>
        <p:spPr>
          <a:xfrm>
            <a:off x="1017058" y="863857"/>
            <a:ext cx="1210201" cy="1038406"/>
          </a:xfrm>
          <a:prstGeom prst="rect">
            <a:avLst/>
          </a:prstGeom>
        </p:spPr>
      </p:pic>
      <p:pic>
        <p:nvPicPr>
          <p:cNvPr id="5" name="Picture 4">
            <a:extLst>
              <a:ext uri="{FF2B5EF4-FFF2-40B4-BE49-F238E27FC236}">
                <a16:creationId xmlns:a16="http://schemas.microsoft.com/office/drawing/2014/main" id="{5B3D8BA2-8EBA-4EF1-9BE9-EC3B61ACFBF9}"/>
              </a:ext>
            </a:extLst>
          </p:cNvPr>
          <p:cNvPicPr>
            <a:picLocks noChangeAspect="1"/>
          </p:cNvPicPr>
          <p:nvPr/>
        </p:nvPicPr>
        <p:blipFill>
          <a:blip r:embed="rId3"/>
          <a:stretch>
            <a:fillRect/>
          </a:stretch>
        </p:blipFill>
        <p:spPr>
          <a:xfrm>
            <a:off x="10224887" y="956220"/>
            <a:ext cx="1343422" cy="853679"/>
          </a:xfrm>
          <a:prstGeom prst="rect">
            <a:avLst/>
          </a:prstGeom>
        </p:spPr>
      </p:pic>
    </p:spTree>
    <p:extLst>
      <p:ext uri="{BB962C8B-B14F-4D97-AF65-F5344CB8AC3E}">
        <p14:creationId xmlns:p14="http://schemas.microsoft.com/office/powerpoint/2010/main" val="19771919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424F5-D32E-4464-B9B5-CFCC2CFCBCC3}"/>
              </a:ext>
            </a:extLst>
          </p:cNvPr>
          <p:cNvSpPr>
            <a:spLocks noGrp="1"/>
          </p:cNvSpPr>
          <p:nvPr>
            <p:ph type="title"/>
          </p:nvPr>
        </p:nvSpPr>
        <p:spPr/>
        <p:txBody>
          <a:bodyPr/>
          <a:lstStyle/>
          <a:p>
            <a:r>
              <a:rPr lang="en-GB" dirty="0"/>
              <a:t>Phase Five</a:t>
            </a:r>
          </a:p>
        </p:txBody>
      </p:sp>
      <p:sp>
        <p:nvSpPr>
          <p:cNvPr id="3" name="Content Placeholder 2">
            <a:extLst>
              <a:ext uri="{FF2B5EF4-FFF2-40B4-BE49-F238E27FC236}">
                <a16:creationId xmlns:a16="http://schemas.microsoft.com/office/drawing/2014/main" id="{689A61CF-E5F9-434A-82FA-7E6A5172467A}"/>
              </a:ext>
            </a:extLst>
          </p:cNvPr>
          <p:cNvSpPr>
            <a:spLocks noGrp="1"/>
          </p:cNvSpPr>
          <p:nvPr>
            <p:ph idx="1"/>
          </p:nvPr>
        </p:nvSpPr>
        <p:spPr/>
        <p:txBody>
          <a:bodyPr>
            <a:normAutofit fontScale="92500" lnSpcReduction="20000"/>
          </a:bodyPr>
          <a:lstStyle/>
          <a:p>
            <a:r>
              <a:rPr lang="en-GB" dirty="0"/>
              <a:t>Children are ready for more mainstream lessons </a:t>
            </a:r>
            <a:r>
              <a:rPr lang="en-GB" dirty="0" err="1"/>
              <a:t>eg</a:t>
            </a:r>
            <a:r>
              <a:rPr lang="en-GB" dirty="0"/>
              <a:t> a </a:t>
            </a:r>
            <a:r>
              <a:rPr lang="en-GB" b="1" dirty="0"/>
              <a:t>whole</a:t>
            </a:r>
            <a:r>
              <a:rPr lang="en-GB" dirty="0"/>
              <a:t> morning or a </a:t>
            </a:r>
            <a:r>
              <a:rPr lang="en-GB" b="1" dirty="0"/>
              <a:t>whole</a:t>
            </a:r>
            <a:r>
              <a:rPr lang="en-GB" dirty="0"/>
              <a:t> afternoon.</a:t>
            </a:r>
          </a:p>
          <a:p>
            <a:r>
              <a:rPr lang="en-GB" dirty="0"/>
              <a:t>Support is still available but gradually reduced.</a:t>
            </a:r>
          </a:p>
          <a:p>
            <a:r>
              <a:rPr lang="en-GB" dirty="0"/>
              <a:t>Children can return to The Lighthouse whenever they need to.  They can choose when they prefer to regulate.</a:t>
            </a:r>
          </a:p>
          <a:p>
            <a:r>
              <a:rPr lang="en-GB" dirty="0"/>
              <a:t>Children are becoming more independent and feel comfortable in the mainstream classroom.</a:t>
            </a:r>
          </a:p>
          <a:p>
            <a:r>
              <a:rPr lang="en-GB" dirty="0"/>
              <a:t>Children take part in weekly interventions in The Lighthouse focusing on Section F from their EHCPs.</a:t>
            </a:r>
          </a:p>
        </p:txBody>
      </p:sp>
      <p:pic>
        <p:nvPicPr>
          <p:cNvPr id="4" name="Picture 3">
            <a:extLst>
              <a:ext uri="{FF2B5EF4-FFF2-40B4-BE49-F238E27FC236}">
                <a16:creationId xmlns:a16="http://schemas.microsoft.com/office/drawing/2014/main" id="{EF493AA4-F89B-4F6E-A809-C59AF129152E}"/>
              </a:ext>
            </a:extLst>
          </p:cNvPr>
          <p:cNvPicPr>
            <a:picLocks noChangeAspect="1"/>
          </p:cNvPicPr>
          <p:nvPr/>
        </p:nvPicPr>
        <p:blipFill>
          <a:blip r:embed="rId2"/>
          <a:stretch>
            <a:fillRect/>
          </a:stretch>
        </p:blipFill>
        <p:spPr>
          <a:xfrm>
            <a:off x="1017058" y="863857"/>
            <a:ext cx="1210201" cy="1038406"/>
          </a:xfrm>
          <a:prstGeom prst="rect">
            <a:avLst/>
          </a:prstGeom>
        </p:spPr>
      </p:pic>
      <p:pic>
        <p:nvPicPr>
          <p:cNvPr id="5" name="Picture 4">
            <a:extLst>
              <a:ext uri="{FF2B5EF4-FFF2-40B4-BE49-F238E27FC236}">
                <a16:creationId xmlns:a16="http://schemas.microsoft.com/office/drawing/2014/main" id="{5B3D8BA2-8EBA-4EF1-9BE9-EC3B61ACFBF9}"/>
              </a:ext>
            </a:extLst>
          </p:cNvPr>
          <p:cNvPicPr>
            <a:picLocks noChangeAspect="1"/>
          </p:cNvPicPr>
          <p:nvPr/>
        </p:nvPicPr>
        <p:blipFill>
          <a:blip r:embed="rId3"/>
          <a:stretch>
            <a:fillRect/>
          </a:stretch>
        </p:blipFill>
        <p:spPr>
          <a:xfrm>
            <a:off x="10224887" y="956220"/>
            <a:ext cx="1343422" cy="853679"/>
          </a:xfrm>
          <a:prstGeom prst="rect">
            <a:avLst/>
          </a:prstGeom>
        </p:spPr>
      </p:pic>
    </p:spTree>
    <p:extLst>
      <p:ext uri="{BB962C8B-B14F-4D97-AF65-F5344CB8AC3E}">
        <p14:creationId xmlns:p14="http://schemas.microsoft.com/office/powerpoint/2010/main" val="2674675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8424F5-D32E-4464-B9B5-CFCC2CFCBCC3}"/>
              </a:ext>
            </a:extLst>
          </p:cNvPr>
          <p:cNvSpPr>
            <a:spLocks noGrp="1"/>
          </p:cNvSpPr>
          <p:nvPr>
            <p:ph type="title"/>
          </p:nvPr>
        </p:nvSpPr>
        <p:spPr/>
        <p:txBody>
          <a:bodyPr/>
          <a:lstStyle/>
          <a:p>
            <a:r>
              <a:rPr lang="en-GB" dirty="0"/>
              <a:t>Phase Six</a:t>
            </a:r>
          </a:p>
        </p:txBody>
      </p:sp>
      <p:sp>
        <p:nvSpPr>
          <p:cNvPr id="3" name="Content Placeholder 2">
            <a:extLst>
              <a:ext uri="{FF2B5EF4-FFF2-40B4-BE49-F238E27FC236}">
                <a16:creationId xmlns:a16="http://schemas.microsoft.com/office/drawing/2014/main" id="{689A61CF-E5F9-434A-82FA-7E6A5172467A}"/>
              </a:ext>
            </a:extLst>
          </p:cNvPr>
          <p:cNvSpPr>
            <a:spLocks noGrp="1"/>
          </p:cNvSpPr>
          <p:nvPr>
            <p:ph idx="1"/>
          </p:nvPr>
        </p:nvSpPr>
        <p:spPr/>
        <p:txBody>
          <a:bodyPr>
            <a:normAutofit fontScale="92500" lnSpcReduction="10000"/>
          </a:bodyPr>
          <a:lstStyle/>
          <a:p>
            <a:r>
              <a:rPr lang="en-GB" dirty="0"/>
              <a:t>Children attend </a:t>
            </a:r>
            <a:r>
              <a:rPr lang="en-GB" b="1" dirty="0"/>
              <a:t>all </a:t>
            </a:r>
            <a:r>
              <a:rPr lang="en-GB" dirty="0"/>
              <a:t>mainstream lessons independently.</a:t>
            </a:r>
          </a:p>
          <a:p>
            <a:r>
              <a:rPr lang="en-GB" dirty="0"/>
              <a:t>They have the strategies and confidence to learn in their mainstream class with support from the class team.</a:t>
            </a:r>
          </a:p>
          <a:p>
            <a:r>
              <a:rPr lang="en-GB" dirty="0"/>
              <a:t>Children can recognise when they need to use mainstream breakout spaces to regulate (break out table, calming basket etc).</a:t>
            </a:r>
          </a:p>
          <a:p>
            <a:r>
              <a:rPr lang="en-GB" dirty="0"/>
              <a:t>Children take part in weekly interventions in The Lighthouse focusing on Section F from their EHCPs.</a:t>
            </a:r>
          </a:p>
          <a:p>
            <a:r>
              <a:rPr lang="en-GB" dirty="0"/>
              <a:t>A consideration of an exit plan from the ASC is discussed with parent/carer.</a:t>
            </a:r>
          </a:p>
          <a:p>
            <a:endParaRPr lang="en-GB" dirty="0"/>
          </a:p>
          <a:p>
            <a:endParaRPr lang="en-GB" dirty="0"/>
          </a:p>
        </p:txBody>
      </p:sp>
      <p:pic>
        <p:nvPicPr>
          <p:cNvPr id="4" name="Picture 3">
            <a:extLst>
              <a:ext uri="{FF2B5EF4-FFF2-40B4-BE49-F238E27FC236}">
                <a16:creationId xmlns:a16="http://schemas.microsoft.com/office/drawing/2014/main" id="{EF493AA4-F89B-4F6E-A809-C59AF129152E}"/>
              </a:ext>
            </a:extLst>
          </p:cNvPr>
          <p:cNvPicPr>
            <a:picLocks noChangeAspect="1"/>
          </p:cNvPicPr>
          <p:nvPr/>
        </p:nvPicPr>
        <p:blipFill>
          <a:blip r:embed="rId2"/>
          <a:stretch>
            <a:fillRect/>
          </a:stretch>
        </p:blipFill>
        <p:spPr>
          <a:xfrm>
            <a:off x="1017058" y="863857"/>
            <a:ext cx="1210201" cy="1038406"/>
          </a:xfrm>
          <a:prstGeom prst="rect">
            <a:avLst/>
          </a:prstGeom>
        </p:spPr>
      </p:pic>
      <p:pic>
        <p:nvPicPr>
          <p:cNvPr id="5" name="Picture 4">
            <a:extLst>
              <a:ext uri="{FF2B5EF4-FFF2-40B4-BE49-F238E27FC236}">
                <a16:creationId xmlns:a16="http://schemas.microsoft.com/office/drawing/2014/main" id="{5B3D8BA2-8EBA-4EF1-9BE9-EC3B61ACFBF9}"/>
              </a:ext>
            </a:extLst>
          </p:cNvPr>
          <p:cNvPicPr>
            <a:picLocks noChangeAspect="1"/>
          </p:cNvPicPr>
          <p:nvPr/>
        </p:nvPicPr>
        <p:blipFill>
          <a:blip r:embed="rId3"/>
          <a:stretch>
            <a:fillRect/>
          </a:stretch>
        </p:blipFill>
        <p:spPr>
          <a:xfrm>
            <a:off x="10224887" y="956220"/>
            <a:ext cx="1343422" cy="853679"/>
          </a:xfrm>
          <a:prstGeom prst="rect">
            <a:avLst/>
          </a:prstGeom>
        </p:spPr>
      </p:pic>
    </p:spTree>
    <p:extLst>
      <p:ext uri="{BB962C8B-B14F-4D97-AF65-F5344CB8AC3E}">
        <p14:creationId xmlns:p14="http://schemas.microsoft.com/office/powerpoint/2010/main" val="342351635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D9B247"/>
      </a:accent1>
      <a:accent2>
        <a:srgbClr val="CC702D"/>
      </a:accent2>
      <a:accent3>
        <a:srgbClr val="B53A31"/>
      </a:accent3>
      <a:accent4>
        <a:srgbClr val="815F56"/>
      </a:accent4>
      <a:accent5>
        <a:srgbClr val="AE9E7C"/>
      </a:accent5>
      <a:accent6>
        <a:srgbClr val="7B8865"/>
      </a:accent6>
      <a:hlink>
        <a:srgbClr val="BB7826"/>
      </a:hlink>
      <a:folHlink>
        <a:srgbClr val="CF9C5F"/>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E4E49EB0-FB00-41F5-9359-4843D783A23D}"/>
    </a:ext>
  </a:extLst>
</a:theme>
</file>

<file path=docProps/app.xml><?xml version="1.0" encoding="utf-8"?>
<Properties xmlns="http://schemas.openxmlformats.org/officeDocument/2006/extended-properties" xmlns:vt="http://schemas.openxmlformats.org/officeDocument/2006/docPropsVTypes">
  <Template>Organic</Template>
  <TotalTime>2835</TotalTime>
  <Words>691</Words>
  <Application>Microsoft Office PowerPoint</Application>
  <PresentationFormat>Widescreen</PresentationFormat>
  <Paragraphs>40</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Garamond</vt:lpstr>
      <vt:lpstr>Organic</vt:lpstr>
      <vt:lpstr>   The Lighthouse  Autism Support Centre (ASC) </vt:lpstr>
      <vt:lpstr>What is the Autism Support Centre (ASC)?</vt:lpstr>
      <vt:lpstr>Exit Criteria for an ASC</vt:lpstr>
      <vt:lpstr>Phase One </vt:lpstr>
      <vt:lpstr>Phase Two</vt:lpstr>
      <vt:lpstr>Phase Three</vt:lpstr>
      <vt:lpstr>Phase Four</vt:lpstr>
      <vt:lpstr>Phase Five</vt:lpstr>
      <vt:lpstr>Phase Six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Lighthouse</dc:title>
  <dc:creator>Louise Harris - Inspires MAT</dc:creator>
  <cp:lastModifiedBy>Louise Harris - Inspires MAT</cp:lastModifiedBy>
  <cp:revision>18</cp:revision>
  <cp:lastPrinted>2026-01-06T14:32:51Z</cp:lastPrinted>
  <dcterms:created xsi:type="dcterms:W3CDTF">2026-01-04T19:44:25Z</dcterms:created>
  <dcterms:modified xsi:type="dcterms:W3CDTF">2026-01-07T13:24:25Z</dcterms:modified>
</cp:coreProperties>
</file>